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300" r:id="rId5"/>
    <p:sldId id="338" r:id="rId6"/>
    <p:sldId id="275" r:id="rId7"/>
    <p:sldId id="346" r:id="rId8"/>
    <p:sldId id="277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8AD1A8-258A-4163-A468-03BD76D6D949}">
          <p14:sldIdLst>
            <p14:sldId id="257"/>
            <p14:sldId id="258"/>
          </p14:sldIdLst>
        </p14:section>
        <p14:section name="نیاز تیپ 1" id="{F626EC19-2CBB-44A7-836F-EF7E9F123F3A}">
          <p14:sldIdLst>
            <p14:sldId id="300"/>
            <p14:sldId id="338"/>
            <p14:sldId id="275"/>
            <p14:sldId id="346"/>
            <p14:sldId id="277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00"/>
    <a:srgbClr val="8E7027"/>
    <a:srgbClr val="3DBED9"/>
    <a:srgbClr val="2698B2"/>
    <a:srgbClr val="FD3939"/>
    <a:srgbClr val="EAA8E2"/>
    <a:srgbClr val="93E5A8"/>
    <a:srgbClr val="5DD5FF"/>
    <a:srgbClr val="E99359"/>
    <a:srgbClr val="76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50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F8CB-BFC0-4604-A7F7-6B984FB18F9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78D7-7FD3-4510-B358-A5EAF509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4912-92D4-4E63-8C98-724FB95C1A9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978BC-529B-4EE8-B59E-04A74FA1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1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7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27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5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2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4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5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0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86" y="6381746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6260919"/>
            <a:ext cx="654627" cy="65123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15866"/>
            <a:ext cx="7756414" cy="186974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فناورانه </a:t>
            </a: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صنعت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</a:t>
            </a:r>
            <a:r>
              <a:rPr lang="fa-I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(شرکت برق منطقه‌ای تهران)</a:t>
            </a:r>
            <a:endParaRPr lang="ko-KR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3372822"/>
            <a:ext cx="743263" cy="93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27" y="5638867"/>
            <a:ext cx="1170681" cy="57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2" y="4393212"/>
            <a:ext cx="1245655" cy="12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51" name="Diamond 50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52" name="Diamond 51"/>
          <p:cNvSpPr/>
          <p:nvPr/>
        </p:nvSpPr>
        <p:spPr>
          <a:xfrm>
            <a:off x="10706477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" name="Group 52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4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5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6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7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8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4090722" y="1080988"/>
            <a:ext cx="6803275" cy="1186070"/>
            <a:chOff x="368609" y="-378491"/>
            <a:chExt cx="6803274" cy="1186072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368609" y="122777"/>
              <a:ext cx="5874405" cy="6848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fa-IR" sz="2800" kern="0" dirty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چوب پرش یا پرچ عایقی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48721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75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85" y="4343153"/>
            <a:ext cx="435183" cy="435183"/>
          </a:xfrm>
          <a:prstGeom prst="rect">
            <a:avLst/>
          </a:prstGeom>
        </p:spPr>
      </p:pic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222486" y="2612686"/>
            <a:ext cx="537817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چوب پرش جهت تست بی برق و گذاشتن ارت موقت پرسنلی بصورت وسیع کاربرد دارد</a:t>
            </a:r>
            <a:endParaRPr lang="fa-IR" sz="1800" b="1" dirty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نهایی:بومی سازی دانش فنی ساخت چوب های پرچ</a:t>
            </a: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شرکت های توزیع بالغ بر 45 شرکت و 17 شرکت برق منطقه‌ای این قطعه مورد نیاز است</a:t>
            </a:r>
          </a:p>
        </p:txBody>
      </p:sp>
      <p:pic>
        <p:nvPicPr>
          <p:cNvPr id="66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81" y="1383966"/>
            <a:ext cx="2861341" cy="4143099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3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9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6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3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31800" y="1741488"/>
            <a:ext cx="57785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شبکه دارای ریسک بالا به‌لحاظ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خطا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بوده و تست بی برقی و قرار دادن ارت تعمیرات برای ایمنی ضروری است.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533400" y="3546475"/>
            <a:ext cx="4516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حفظ سرمایه انسانی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936849" y="4511676"/>
            <a:ext cx="4822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ارتقای شاخص های ایمنی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افزایش قابلیت اطمینان تعمیرات و نگهداری شبکه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-44232" y="2669384"/>
            <a:ext cx="5786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حفظ جان پرسنل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B Nazanin" panose="000004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3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217300" y="1757961"/>
            <a:ext cx="4880427" cy="3943049"/>
            <a:chOff x="3508376" y="4937126"/>
            <a:chExt cx="1281112" cy="1035050"/>
          </a:xfrm>
        </p:grpSpPr>
        <p:sp>
          <p:nvSpPr>
            <p:cNvPr id="53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5691064" y="3108253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الزامات استاندارد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IEC60855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-51774" y="1397790"/>
            <a:ext cx="32288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الزامات استاندارد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IEC61235 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3955651" y="5720889"/>
            <a:ext cx="38348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ساخت و تاسیس سامانه های تست مورد نیاز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2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6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80" grpId="0"/>
      <p:bldP spid="82" grpId="0" animBg="1" advAuto="0"/>
      <p:bldP spid="84" grpId="0" animBg="1" advAuto="0"/>
      <p:bldP spid="8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403560" y="-88406"/>
            <a:ext cx="1454198" cy="117565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91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92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93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94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95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96" name="TextBox 14"/>
          <p:cNvSpPr txBox="1">
            <a:spLocks noChangeArrowheads="1"/>
          </p:cNvSpPr>
          <p:nvPr/>
        </p:nvSpPr>
        <p:spPr bwMode="auto">
          <a:xfrm>
            <a:off x="7197401" y="315887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4241240" y="668484"/>
            <a:ext cx="6889419" cy="995246"/>
            <a:chOff x="519127" y="-790996"/>
            <a:chExt cx="6889418" cy="995247"/>
          </a:xfrm>
        </p:grpSpPr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519127" y="-442081"/>
              <a:ext cx="6823217" cy="646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fa-IR" sz="2400" kern="0" dirty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سیم ارت تجهیزاتی فوق سبک برای ارت شبکه قدرت فشار قوی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759825" y="-790996"/>
              <a:ext cx="6487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76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5387158" y="1920823"/>
            <a:ext cx="57435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حال حاضر در پست‌های فشار قوی از سیم های مسی تک پل برای ارت تجهیزات استفاده می‌کنند که بسیار سنگین هستند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هدف: ساخت تجهیزات ارت تعمیرات بصورت فوق سبک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شرکت توزیع و 17 شرکت برق منطقه ای به این تجهیز نیاز دارند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مشکلات: کسب دانش الیاژ فوق سبک</a:t>
            </a:r>
            <a:endParaRPr lang="fa-IR" sz="1600" dirty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101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44" y="1961232"/>
            <a:ext cx="3452968" cy="3384104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1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9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1800" y="1482179"/>
            <a:ext cx="577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گروه های تعمیراتی در طرفین کار خود نیاز به ارت حفاظتی دارند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712248" y="3458816"/>
            <a:ext cx="451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صورت سبک بودن استقرار آن راحت و نصب آن توسط اپراتور یا گروه تعمیرات راحتر خواهد بود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12249" y="4511676"/>
            <a:ext cx="5047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الزام نصب ارت موقت طبق قانون در سیستم قدرت که سکسیونر زمین استاندارد وجود ندارد وظیفه اپراتور است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19712" y="5564536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آسیب به سایر تجهیزات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631825" y="2335252"/>
            <a:ext cx="5310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/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این ارت در صورت نصب انرژی الکترومغناطیس را تخلیه و در ادامه سیستم حفاظتی را فعال می نماید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8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50" name="Group 49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56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67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4841581" y="1896305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کسب دانش مواد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الیاژی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حمایت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مالی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5794081" y="4707209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امکانات زمین، سوله و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...</a:t>
            </a:r>
            <a:endParaRPr lang="fa-IR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584406" y="5595180"/>
            <a:ext cx="603250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حمایت قانونی بعد از کسب دانش فنی ساخت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نیاز به ساخت قالب و کلمپ در کلاس های مختلف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848402" y="1204814"/>
            <a:ext cx="4811837" cy="3918858"/>
            <a:chOff x="3673476" y="4776788"/>
            <a:chExt cx="1263107" cy="1028700"/>
          </a:xfrm>
        </p:grpSpPr>
        <p:sp>
          <p:nvSpPr>
            <p:cNvPr id="53" name="Freeform 199"/>
            <p:cNvSpPr>
              <a:spLocks/>
            </p:cNvSpPr>
            <p:nvPr/>
          </p:nvSpPr>
          <p:spPr bwMode="auto">
            <a:xfrm rot="1728359">
              <a:off x="4464385" y="5431280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Oval 214"/>
            <p:cNvSpPr>
              <a:spLocks noChangeArrowheads="1"/>
            </p:cNvSpPr>
            <p:nvPr/>
          </p:nvSpPr>
          <p:spPr bwMode="auto">
            <a:xfrm>
              <a:off x="4424739" y="5467514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Oval 215"/>
            <p:cNvSpPr>
              <a:spLocks noChangeArrowheads="1"/>
            </p:cNvSpPr>
            <p:nvPr/>
          </p:nvSpPr>
          <p:spPr bwMode="auto">
            <a:xfrm>
              <a:off x="4688934" y="5380039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5221210" y="2998595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الزامات استاندارد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IEC-61230 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2194559" y="809357"/>
            <a:ext cx="3228892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محاسبات مطابق با سطح اتصال کوتاه محل نصب از طریق کارفرما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531341" y="5215052"/>
            <a:ext cx="368453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متاسفانه استاندارد در اختیار نیست</a:t>
            </a:r>
          </a:p>
        </p:txBody>
      </p:sp>
      <p:sp>
        <p:nvSpPr>
          <p:cNvPr id="83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Arc 60"/>
          <p:cNvSpPr/>
          <p:nvPr/>
        </p:nvSpPr>
        <p:spPr>
          <a:xfrm>
            <a:off x="7681184" y="3980674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7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05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3" grpId="0" animBg="1" advAuto="0"/>
      <p:bldP spid="84" grpId="0" animBg="1" advAuto="0"/>
      <p:bldP spid="8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0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/>
          </p:cNvPr>
          <p:cNvSpPr txBox="1"/>
          <p:nvPr/>
        </p:nvSpPr>
        <p:spPr>
          <a:xfrm>
            <a:off x="5091113" y="261938"/>
            <a:ext cx="66040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4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4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4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83" name="TextBox 82">
            <a:extLst/>
          </p:cNvPr>
          <p:cNvSpPr txBox="1"/>
          <p:nvPr/>
        </p:nvSpPr>
        <p:spPr bwMode="auto">
          <a:xfrm>
            <a:off x="3163888" y="1698627"/>
            <a:ext cx="7742237" cy="3984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5DD5FF"/>
                </a:solidFill>
                <a:latin typeface="Calibri"/>
                <a:ea typeface="+mn-ea"/>
                <a:cs typeface="B Titr" panose="00000700000000000000" pitchFamily="2" charset="-78"/>
              </a:rPr>
              <a:t>دستکش عایقی </a:t>
            </a:r>
            <a:endParaRPr lang="fa-IR" sz="2000" kern="0" dirty="0">
              <a:solidFill>
                <a:srgbClr val="5DD5FF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86" name="TextBox 85">
            <a:extLst/>
          </p:cNvPr>
          <p:cNvSpPr txBox="1"/>
          <p:nvPr/>
        </p:nvSpPr>
        <p:spPr bwMode="auto">
          <a:xfrm>
            <a:off x="3163888" y="241300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92D050"/>
                </a:solidFill>
                <a:latin typeface="Calibri"/>
                <a:ea typeface="+mn-ea"/>
                <a:cs typeface="B Titr" panose="00000700000000000000" pitchFamily="2" charset="-78"/>
              </a:rPr>
              <a:t>تلمبه تست باد دستکش های عایقی</a:t>
            </a:r>
            <a:endParaRPr lang="fa-IR" sz="2000" kern="0" dirty="0">
              <a:solidFill>
                <a:srgbClr val="92D05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1" name="TextBox 90">
            <a:extLst/>
          </p:cNvPr>
          <p:cNvSpPr txBox="1"/>
          <p:nvPr/>
        </p:nvSpPr>
        <p:spPr bwMode="auto">
          <a:xfrm>
            <a:off x="3163888" y="312737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7030A0"/>
                </a:solidFill>
                <a:latin typeface="Calibri"/>
                <a:ea typeface="+mn-ea"/>
                <a:cs typeface="B Titr" panose="00000700000000000000" pitchFamily="2" charset="-78"/>
              </a:rPr>
              <a:t>چوب پرش یا پرچ عایقی</a:t>
            </a:r>
            <a:endParaRPr lang="fa-IR" sz="2000" kern="0" dirty="0">
              <a:solidFill>
                <a:srgbClr val="7030A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6" name="TextBox 95">
            <a:extLst/>
          </p:cNvPr>
          <p:cNvSpPr txBox="1"/>
          <p:nvPr/>
        </p:nvSpPr>
        <p:spPr bwMode="auto">
          <a:xfrm>
            <a:off x="3163888" y="3841753"/>
            <a:ext cx="774223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C00000"/>
                </a:solidFill>
                <a:latin typeface="Calibri"/>
                <a:ea typeface="+mn-ea"/>
                <a:cs typeface="B Titr" panose="00000700000000000000" pitchFamily="2" charset="-78"/>
              </a:rPr>
              <a:t>سیم ارت تجهیزاتی فوق سبک برای ارت شبکه قدرت فشار قوی</a:t>
            </a:r>
            <a:endParaRPr lang="fa-IR" sz="2000" kern="0" dirty="0">
              <a:solidFill>
                <a:srgbClr val="C0000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487531" y="-28102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0706477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111151" y="1320614"/>
            <a:ext cx="4459318" cy="4389760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7281372" y="37619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12581" y="683967"/>
            <a:ext cx="8122338" cy="944535"/>
            <a:chOff x="-609531" y="-775513"/>
            <a:chExt cx="8122336" cy="944537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-609531" y="-515780"/>
              <a:ext cx="4952999" cy="684804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fa-IR" sz="2800" kern="0" dirty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دستکش عایقی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843795" y="-775513"/>
              <a:ext cx="669010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73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85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12142" y="1536507"/>
            <a:ext cx="664518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دستکش‌ها</a:t>
            </a:r>
            <a:r>
              <a:rPr lang="en-US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جهت تست بی برقی عملیات بر روی شبکه های برق کاربرد دارد</a:t>
            </a:r>
            <a:r>
              <a:rPr lang="en-US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  <a:endParaRPr lang="fa-IR" sz="1600" b="1" dirty="0" smtClean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حال حاضر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دسکش‌های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عایقی کلاس3 و 4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به‌سختی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حال تهیه می باشد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هدف: ساخت و بومی سازی داخلی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شرکت‌های توزیع و شرکت های برق منطقه ای و شرکت های خصوصی به‌شدت مورد نیاز است.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نیاز است تکنولوژی مواد السترومری در کشور جذب، پیاده سازی و به تولید انبوه برسد.</a:t>
            </a:r>
            <a:endParaRPr lang="fa-IR" sz="1600" dirty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3" y="1861470"/>
            <a:ext cx="3319654" cy="3327077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32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31800" y="1741488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تحریم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712248" y="3662363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ارتقای بحث بازدارندگی و پدافندی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936849" y="4511676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جلوگیری از خروج ارز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جذب درخواست‌های مالی در حوزه بازار آسیا و خاورمیانه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431800" y="2669384"/>
            <a:ext cx="5310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/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حفظ جان پرسنل حین کار بر روی شبکه فشار قوی و فشار متوسط و فشار ضعیف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6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510" name="Group 509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495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1" name="Oval 510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2" name="Oval 511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3" name="Oval 51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841581" y="1896305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کسب دانش مواد عایقی دستکش های فشار قوی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حمایت مالی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94081" y="4707209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امکانات زمین، سوله و ...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584406" y="5595180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حمایت قانونی بعد از کسب دانش فنی ساخت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نیاز به تاسیس و ساخت مواد عایقی برای ساخت دستکش عایقی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1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16200" y="2218702"/>
            <a:ext cx="8222684" cy="778019"/>
            <a:chOff x="2616200" y="2218702"/>
            <a:chExt cx="8222684" cy="778019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16200" y="2218702"/>
              <a:ext cx="8222684" cy="778019"/>
              <a:chOff x="2616200" y="2218702"/>
              <a:chExt cx="8222684" cy="77801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2616200" y="2218702"/>
                <a:ext cx="7303027" cy="51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 algn="r" rtl="1">
                  <a:lnSpc>
                    <a:spcPct val="150000"/>
                  </a:lnSpc>
                  <a:defRPr/>
                </a:pPr>
                <a:r>
                  <a:rPr kumimoji="0" lang="fa-I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عدم رعایت الزامات استاندارد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IEC60903</a:t>
                </a:r>
                <a:r>
                  <a:rPr kumimoji="0" lang="fa-IR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 و </a:t>
                </a:r>
                <a:r>
                  <a:rPr lang="en-US" sz="2000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IEC60903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5614174" y="3171981"/>
            <a:ext cx="5224710" cy="1012916"/>
            <a:chOff x="5614174" y="3171981"/>
            <a:chExt cx="5224710" cy="1012916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5614174" y="3229764"/>
              <a:ext cx="4305053" cy="95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200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استفاده از دانش افراد غیر متخصص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41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4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19450" y="1815628"/>
            <a:ext cx="5200717" cy="3943049"/>
            <a:chOff x="3508376" y="4937126"/>
            <a:chExt cx="1365188" cy="1035050"/>
          </a:xfrm>
        </p:grpSpPr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8099878" y="1995234"/>
            <a:ext cx="378440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کلیه الزامات استاندارد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IEC60903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848402" y="5794959"/>
            <a:ext cx="443536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اعمال تست های خاص عایقی طبق استاندارد</a:t>
            </a:r>
            <a:endParaRPr lang="en-US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01271" y="4652670"/>
            <a:ext cx="35471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خصوص دستکش چرمی رو و دستکش بهداشتی زیر مطابق استاندارد باید موارد ساخت رعایت گردد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41194" y="2844905"/>
            <a:ext cx="30704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سمبل های گرافیکی مطلبق استاندار باد رعایت گردد:                   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8695372" y="4091174"/>
            <a:ext cx="3104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ساخت و استقرار سامانه تست مطابق با الزامات استاندارد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IEC60903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7" name="Picture 5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86" y="3407178"/>
            <a:ext cx="571500" cy="4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12" y="3454577"/>
            <a:ext cx="779010" cy="35859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2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  <p:bldP spid="46" grpId="0"/>
      <p:bldP spid="47" grpId="0"/>
      <p:bldP spid="48" grpId="0"/>
      <p:bldP spid="49" grpId="0"/>
      <p:bldP spid="51" grpId="0" animBg="1" advAuto="0"/>
      <p:bldP spid="53" grpId="0" animBg="1" advAuto="0"/>
      <p:bldP spid="54" grpId="0" animBg="1" advAuto="0"/>
      <p:bldP spid="55" grpId="0" animBg="1" advAuto="0"/>
      <p:bldP spid="5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309402" y="-62394"/>
            <a:ext cx="1454198" cy="1175657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61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62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63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64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65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6784692" y="311547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064755" y="684725"/>
            <a:ext cx="6003839" cy="915635"/>
            <a:chOff x="1342642" y="-774755"/>
            <a:chExt cx="6003838" cy="915636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342642" y="-543923"/>
              <a:ext cx="4952999" cy="684804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fa-IR" sz="2800" kern="0" dirty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تلمبه تست باد دستکش های عایقی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719464" y="-774755"/>
              <a:ext cx="627016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74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468688" y="2430975"/>
            <a:ext cx="654551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حال حاضر تلمبه بادی تست دستکش عایقی از خارج کشور تامین می گردد.</a:t>
            </a: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هدف: ساخت و بومی سازی دانش فنی تلمبه بادی تست دستکش عایقی</a:t>
            </a: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54 شرکت توزیع و17 شرکت برق منطقه ای در کل ایران</a:t>
            </a:r>
          </a:p>
        </p:txBody>
      </p:sp>
      <p:pic>
        <p:nvPicPr>
          <p:cNvPr id="73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4" y="2005708"/>
            <a:ext cx="3504400" cy="3295152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2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19449" y="1815619"/>
            <a:ext cx="4880427" cy="2709333"/>
            <a:chOff x="3508376" y="4937126"/>
            <a:chExt cx="1281112" cy="711200"/>
          </a:xfrm>
        </p:grpSpPr>
        <p:sp>
          <p:nvSpPr>
            <p:cNvPr id="1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7936593" y="1801948"/>
            <a:ext cx="3809350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کلیه الزامات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استاندارد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IEC60903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48158" y="3667841"/>
            <a:ext cx="30712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ساخت و استقرار سامانه تست مطابق با الزامات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استاندارد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IEC60903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99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4" grpId="0" animBg="1" advAuto="0"/>
      <p:bldP spid="46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691</Words>
  <Application>Microsoft Office PowerPoint</Application>
  <PresentationFormat>Widescreen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 Unicode MS</vt:lpstr>
      <vt:lpstr>맑은 고딕</vt:lpstr>
      <vt:lpstr>A Iranian Sans</vt:lpstr>
      <vt:lpstr>Arial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industry Event</dc:title>
  <dc:creator>ShahrzadBhrz</dc:creator>
  <cp:keywords>Power industry</cp:keywords>
  <cp:lastModifiedBy>Hoda Maraghei</cp:lastModifiedBy>
  <cp:revision>99</cp:revision>
  <dcterms:created xsi:type="dcterms:W3CDTF">2018-03-06T23:37:21Z</dcterms:created>
  <dcterms:modified xsi:type="dcterms:W3CDTF">2020-07-14T05:45:36Z</dcterms:modified>
  <cp:category>power, electricity</cp:category>
  <cp:contentStatus>Data entry</cp:contentStatus>
</cp:coreProperties>
</file>