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257" r:id="rId3"/>
    <p:sldId id="268" r:id="rId4"/>
    <p:sldId id="286" r:id="rId5"/>
    <p:sldId id="260" r:id="rId6"/>
    <p:sldId id="261" r:id="rId7"/>
    <p:sldId id="269" r:id="rId8"/>
    <p:sldId id="282" r:id="rId9"/>
    <p:sldId id="283" r:id="rId10"/>
    <p:sldId id="284" r:id="rId11"/>
    <p:sldId id="285" r:id="rId12"/>
    <p:sldId id="270" r:id="rId13"/>
    <p:sldId id="271" r:id="rId14"/>
    <p:sldId id="272" r:id="rId15"/>
    <p:sldId id="279" r:id="rId16"/>
    <p:sldId id="273" r:id="rId17"/>
    <p:sldId id="274" r:id="rId18"/>
    <p:sldId id="275" r:id="rId19"/>
    <p:sldId id="280" r:id="rId20"/>
    <p:sldId id="276" r:id="rId21"/>
    <p:sldId id="277" r:id="rId22"/>
    <p:sldId id="278" r:id="rId23"/>
    <p:sldId id="281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74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D5A86-0256-4FFD-A3F4-B4F8370E50C2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57BA-E01C-45D5-A8CC-987E88F9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2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FA1D7-0BB8-4916-8CC1-6C0B70DD3512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0A17D-C1D2-4532-A5F3-08E605E8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6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1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1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fa-IR" sz="1200" kern="0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AE9948-B2EF-4F45-85EA-1B5C40D7578C}"/>
              </a:ext>
            </a:extLst>
          </p:cNvPr>
          <p:cNvSpPr txBox="1"/>
          <p:nvPr userDrawn="1"/>
        </p:nvSpPr>
        <p:spPr>
          <a:xfrm>
            <a:off x="2" y="6326344"/>
            <a:ext cx="8570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 rtl="1">
              <a:defRPr/>
            </a:pP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lang="fa-IR" b="1" kern="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19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8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D8DCB5D-738C-4ADD-8F45-E88E187BF5D3}"/>
              </a:ext>
            </a:extLst>
          </p:cNvPr>
          <p:cNvGrpSpPr/>
          <p:nvPr userDrawn="1"/>
        </p:nvGrpSpPr>
        <p:grpSpPr>
          <a:xfrm>
            <a:off x="-2030413" y="6221795"/>
            <a:ext cx="10183813" cy="655859"/>
            <a:chOff x="-898525" y="6006936"/>
            <a:chExt cx="10183813" cy="655859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fa-IR" sz="1200" kern="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AE9948-B2EF-4F45-85EA-1B5C40D7578C}"/>
                </a:ext>
              </a:extLst>
            </p:cNvPr>
            <p:cNvSpPr txBox="1"/>
            <p:nvPr userDrawn="1"/>
          </p:nvSpPr>
          <p:spPr>
            <a:xfrm>
              <a:off x="1448880" y="6073255"/>
              <a:ext cx="696874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 rtl="1">
                <a:defRPr/>
              </a:pP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lang="en-US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lang="en-US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نام و نام خانوادگی و شماره نیاز مربوطه، درخواست خود را در قسمت چت اعلام نمایید. (مثال: رضا احمدی-نیاز شماره 05)</a:t>
              </a:r>
              <a:endParaRPr lang="fa-IR" b="1" kern="0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9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594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378267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D3D6733-6F27-4404-AB51-585418F146E5}" type="datetimeFigureOut">
              <a:rPr lang="ko-KR" altLang="en-US" smtClean="0">
                <a:solidFill>
                  <a:prstClr val="black"/>
                </a:solidFill>
              </a:rPr>
              <a:pPr/>
              <a:t>2020-07-14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429397"/>
            <a:ext cx="3860800" cy="292079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E6BC638-39B7-4287-91A7-2A3DDA573295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1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0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196" y="6351583"/>
            <a:ext cx="49528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810" y="6408732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:a16="http://schemas.microsoft.com/office/drawing/2014/main" xmlns="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 b="1" kern="0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20" y="6592977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8"/>
          <p:cNvSpPr txBox="1">
            <a:spLocks noChangeArrowheads="1"/>
          </p:cNvSpPr>
          <p:nvPr userDrawn="1"/>
        </p:nvSpPr>
        <p:spPr bwMode="auto">
          <a:xfrm>
            <a:off x="3057345" y="6546940"/>
            <a:ext cx="187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www.boomerangtt.com</a:t>
            </a:r>
            <a:endParaRPr lang="fa-IR" sz="1400" dirty="0">
              <a:solidFill>
                <a:srgbClr val="3232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62354" y="6537415"/>
            <a:ext cx="1368425" cy="3079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Boomerangtt.co</a:t>
            </a:r>
            <a:endParaRPr kumimoji="0" lang="fa-IR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59037" y="6537415"/>
            <a:ext cx="1511300" cy="3079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Boomerangtt</a:t>
            </a:r>
            <a:endParaRPr kumimoji="0" lang="fa-IR" sz="14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1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04" y="657869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12" y="6578690"/>
            <a:ext cx="24288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6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791" y="6244707"/>
            <a:ext cx="8661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4">
            <a:extLst>
              <a:ext uri="{FF2B5EF4-FFF2-40B4-BE49-F238E27FC236}">
                <a16:creationId xmlns:a16="http://schemas.microsoft.com/office/drawing/2014/main" xmlns="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2AE9948-B2EF-4F45-85EA-1B5C40D7578C}"/>
              </a:ext>
            </a:extLst>
          </p:cNvPr>
          <p:cNvSpPr txBox="1"/>
          <p:nvPr userDrawn="1"/>
        </p:nvSpPr>
        <p:spPr>
          <a:xfrm>
            <a:off x="199426" y="6326344"/>
            <a:ext cx="83715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kumimoji="0" lang="fa-I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763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6324599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46" y="6381748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:a16="http://schemas.microsoft.com/office/drawing/2014/main" xmlns="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 b="1" kern="0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54" y="6332980"/>
            <a:ext cx="802698" cy="5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png"/><Relationship Id="rId5" Type="http://schemas.microsoft.com/office/2007/relationships/hdphoto" Target="../media/hdphoto6.wdp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4" t="-207" b="422"/>
          <a:stretch/>
        </p:blipFill>
        <p:spPr>
          <a:xfrm flipH="1">
            <a:off x="-144379" y="-26126"/>
            <a:ext cx="12336379" cy="69491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81703" y="15866"/>
            <a:ext cx="7756414" cy="186974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4400" b="1" dirty="0">
                <a:ln w="12700" cmpd="sng">
                  <a:solidFill>
                    <a:srgbClr val="954F72"/>
                  </a:solidFill>
                  <a:prstDash val="solid"/>
                </a:ln>
                <a:gradFill>
                  <a:gsLst>
                    <a:gs pos="0">
                      <a:srgbClr val="954F72"/>
                    </a:gs>
                    <a:gs pos="4000">
                      <a:srgbClr val="954F72">
                        <a:lumMod val="60000"/>
                        <a:lumOff val="40000"/>
                      </a:srgbClr>
                    </a:gs>
                    <a:gs pos="87000">
                      <a:srgbClr val="954F7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ارائه نیازهای فناورانه صنعت برق </a:t>
            </a:r>
            <a:endParaRPr lang="fa-IR" sz="4400" b="1" dirty="0" smtClean="0">
              <a:ln w="12700" cmpd="sng">
                <a:solidFill>
                  <a:srgbClr val="954F72"/>
                </a:solidFill>
                <a:prstDash val="solid"/>
              </a:ln>
              <a:gradFill>
                <a:gsLst>
                  <a:gs pos="0">
                    <a:srgbClr val="954F72"/>
                  </a:gs>
                  <a:gs pos="4000">
                    <a:srgbClr val="954F72">
                      <a:lumMod val="60000"/>
                      <a:lumOff val="40000"/>
                    </a:srgbClr>
                  </a:gs>
                  <a:gs pos="87000">
                    <a:srgbClr val="954F72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Arial"/>
              <a:ea typeface="Arial Unicode MS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fa-IR" sz="3600" b="1" dirty="0" smtClean="0">
                <a:ln w="12700" cmpd="sng">
                  <a:solidFill>
                    <a:srgbClr val="954F72"/>
                  </a:solidFill>
                  <a:prstDash val="solid"/>
                </a:ln>
                <a:gradFill>
                  <a:gsLst>
                    <a:gs pos="0">
                      <a:srgbClr val="954F72"/>
                    </a:gs>
                    <a:gs pos="4000">
                      <a:srgbClr val="954F72">
                        <a:lumMod val="60000"/>
                        <a:lumOff val="40000"/>
                      </a:srgbClr>
                    </a:gs>
                    <a:gs pos="87000">
                      <a:srgbClr val="954F7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(شرکت تولید </a:t>
            </a:r>
            <a:r>
              <a:rPr lang="fa-IR" sz="3600" b="1" dirty="0">
                <a:ln w="12700" cmpd="sng">
                  <a:solidFill>
                    <a:srgbClr val="954F72"/>
                  </a:solidFill>
                  <a:prstDash val="solid"/>
                </a:ln>
                <a:gradFill>
                  <a:gsLst>
                    <a:gs pos="0">
                      <a:srgbClr val="954F72"/>
                    </a:gs>
                    <a:gs pos="4000">
                      <a:srgbClr val="954F72">
                        <a:lumMod val="60000"/>
                        <a:lumOff val="40000"/>
                      </a:srgbClr>
                    </a:gs>
                    <a:gs pos="87000">
                      <a:srgbClr val="954F7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نیروی برق حرارتی)</a:t>
            </a:r>
            <a:endParaRPr lang="ko-KR" altLang="en-US" sz="3600" b="1" dirty="0">
              <a:ln w="12700" cmpd="sng">
                <a:solidFill>
                  <a:srgbClr val="954F72"/>
                </a:solidFill>
                <a:prstDash val="solid"/>
              </a:ln>
              <a:gradFill>
                <a:gsLst>
                  <a:gs pos="0">
                    <a:srgbClr val="954F72"/>
                  </a:gs>
                  <a:gs pos="4000">
                    <a:srgbClr val="954F72">
                      <a:lumMod val="60000"/>
                      <a:lumOff val="40000"/>
                    </a:srgbClr>
                  </a:gs>
                  <a:gs pos="87000">
                    <a:srgbClr val="954F72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Arial"/>
              <a:ea typeface="Arial Unicode MS"/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00" l="10000" r="90000">
                        <a14:foregroundMark x1="32625" y1="63833" x2="32625" y2="80833"/>
                        <a14:foregroundMark x1="32500" y1="82167" x2="47000" y2="82333"/>
                        <a14:foregroundMark x1="34000" y1="83500" x2="31500" y2="83000"/>
                        <a14:foregroundMark x1="44750" y1="33833" x2="53625" y2="33833"/>
                        <a14:foregroundMark x1="54000" y1="57500" x2="44000" y2="57167"/>
                        <a14:foregroundMark x1="46750" y1="58667" x2="43875" y2="59000"/>
                        <a14:foregroundMark x1="81500" y1="96000" x2="81500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62" t="16381" r="33095" b="15048"/>
          <a:stretch/>
        </p:blipFill>
        <p:spPr>
          <a:xfrm>
            <a:off x="6165669" y="2592664"/>
            <a:ext cx="1567541" cy="2170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2" r="37524"/>
          <a:stretch/>
        </p:blipFill>
        <p:spPr>
          <a:xfrm>
            <a:off x="7026925" y="2076839"/>
            <a:ext cx="536469" cy="31645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6" r="41021"/>
          <a:stretch/>
        </p:blipFill>
        <p:spPr>
          <a:xfrm>
            <a:off x="6764007" y="2082555"/>
            <a:ext cx="631404" cy="31272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18672" r="43233" b="10851"/>
          <a:stretch/>
        </p:blipFill>
        <p:spPr>
          <a:xfrm>
            <a:off x="6613371" y="2451826"/>
            <a:ext cx="698261" cy="2484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200" b="44200" l="25800" r="85000">
                        <a14:foregroundMark x1="27600" y1="36400" x2="27800" y2="41600"/>
                        <a14:foregroundMark x1="27600" y1="43200" x2="30600" y2="42800"/>
                        <a14:foregroundMark x1="39400" y1="34800" x2="37000" y2="35000"/>
                        <a14:foregroundMark x1="45600" y1="37200" x2="45600" y2="37200"/>
                        <a14:foregroundMark x1="55400" y1="37000" x2="55400" y2="37000"/>
                        <a14:foregroundMark x1="78800" y1="40000" x2="788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70" t="31871" r="12606" b="54367"/>
          <a:stretch/>
        </p:blipFill>
        <p:spPr>
          <a:xfrm>
            <a:off x="7669042" y="4257435"/>
            <a:ext cx="2057171" cy="442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93" t="54781" r="47864" b="35156"/>
          <a:stretch/>
        </p:blipFill>
        <p:spPr>
          <a:xfrm>
            <a:off x="9139238" y="4352925"/>
            <a:ext cx="141657" cy="344023"/>
          </a:xfrm>
          <a:prstGeom prst="ellipse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97366" y="430381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172FE2-7253-4CB6-B542-179A309BAAC4}"/>
              </a:ext>
            </a:extLst>
          </p:cNvPr>
          <p:cNvSpPr txBox="1"/>
          <p:nvPr/>
        </p:nvSpPr>
        <p:spPr>
          <a:xfrm>
            <a:off x="5541637" y="5638867"/>
            <a:ext cx="4383146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2400" b="1" dirty="0">
                <a:ln w="12700" cmpd="sng">
                  <a:solidFill>
                    <a:srgbClr val="954F72"/>
                  </a:solidFill>
                  <a:prstDash val="solid"/>
                </a:ln>
                <a:gradFill>
                  <a:gsLst>
                    <a:gs pos="0">
                      <a:srgbClr val="954F72"/>
                    </a:gs>
                    <a:gs pos="4000">
                      <a:srgbClr val="954F72">
                        <a:lumMod val="60000"/>
                        <a:lumOff val="40000"/>
                      </a:srgbClr>
                    </a:gs>
                    <a:gs pos="87000">
                      <a:srgbClr val="954F7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ارائه دهنده: آقای دکتر دشتی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26228A2-6B85-4346-BD95-8D8F674DC6C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812240"/>
            <a:ext cx="1015801" cy="12723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B36B82F-83AD-4615-AC31-2339E7643D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698" y="5638867"/>
            <a:ext cx="1535167" cy="788831"/>
          </a:xfrm>
          <a:prstGeom prst="rect">
            <a:avLst/>
          </a:prstGeom>
        </p:spPr>
      </p:pic>
      <p:pic>
        <p:nvPicPr>
          <p:cNvPr id="25" name="Picture 7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460" y="4092658"/>
            <a:ext cx="2039292" cy="178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3219450" y="1204814"/>
            <a:ext cx="5200717" cy="4553860"/>
            <a:chOff x="3508376" y="4776788"/>
            <a:chExt cx="1365188" cy="1195388"/>
          </a:xfrm>
        </p:grpSpPr>
        <p:sp>
          <p:nvSpPr>
            <p:cNvPr id="68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7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8213324" y="1946036"/>
            <a:ext cx="3754023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Reliability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و قابلیت اطمینان بالا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600889" y="5097485"/>
            <a:ext cx="33537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منطبق بر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استانداردهای بین‌المللی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مربوطه از جمله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IEC61508 , API670</a:t>
            </a:r>
            <a:endParaRPr lang="en-US" sz="2000" dirty="0"/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0" y="2341483"/>
            <a:ext cx="32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/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زمان واکنش سریع حدود 10 </a:t>
            </a: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میلی‌ثانیه</a:t>
            </a:r>
            <a:endParaRPr lang="en-US" sz="2000" dirty="0"/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8295345" y="4130363"/>
            <a:ext cx="3818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سطح حفاظتی حداقل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SIL3</a:t>
            </a:r>
            <a:endParaRPr lang="en-US" sz="2000" dirty="0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3694488" y="641416"/>
            <a:ext cx="42132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پشتیبانی از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پروتکل‌های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انتقال داده معروف</a:t>
            </a:r>
            <a:endParaRPr lang="en-US" sz="2000" dirty="0"/>
          </a:p>
        </p:txBody>
      </p:sp>
      <p:sp>
        <p:nvSpPr>
          <p:cNvPr id="94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5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6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7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8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9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xmlns="" id="{33086FAF-2401-4F82-8EC8-9E72276A1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219" y="5929456"/>
            <a:ext cx="3818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Redundancy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افزونگی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سنسورها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36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90" grpId="0"/>
      <p:bldP spid="91" grpId="0"/>
      <p:bldP spid="92" grpId="0"/>
      <p:bldP spid="93" grpId="0"/>
      <p:bldP spid="94" grpId="0" animBg="1" advAuto="0"/>
      <p:bldP spid="95" grpId="0" animBg="1" advAuto="0"/>
      <p:bldP spid="96" grpId="0" animBg="1" advAuto="0"/>
      <p:bldP spid="97" grpId="0" animBg="1" advAuto="0"/>
      <p:bldP spid="98" grpId="0" animBg="1" advAuto="0"/>
      <p:bldP spid="99" grpId="0" animBg="1" advAuto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62773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0706477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>
              <a:solidFill>
                <a:prstClr val="white"/>
              </a:solidFill>
            </a:endParaRPr>
          </a:p>
        </p:txBody>
      </p: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76706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7" y="3114594"/>
            <a:ext cx="340922" cy="340922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995126" y="2668064"/>
            <a:ext cx="5617591" cy="31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250000"/>
              </a:lnSpc>
              <a:defRPr/>
            </a:pP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</a:t>
            </a:r>
            <a:endParaRPr lang="en-US" sz="20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lvl="0" algn="r" rtl="1">
              <a:defRPr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ساخت سنسورهای ارتعاشی (</a:t>
            </a:r>
            <a:r>
              <a:rPr lang="fa-IR" sz="200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شتاب</a:t>
            </a: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‌</a:t>
            </a:r>
            <a:r>
              <a:rPr lang="fa-IR" sz="200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سنج </a:t>
            </a: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و </a:t>
            </a:r>
            <a:r>
              <a:rPr lang="fa-IR" sz="200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سرعت‌سنج</a:t>
            </a: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) بومی با قابلیت استفاده در کلیه تجهیزات دوار به ویژه توربین نیروگاهی با هدف :</a:t>
            </a:r>
          </a:p>
          <a:p>
            <a:pPr lvl="0" algn="r" rtl="1"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algn="r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مانیتورینگ ارتعاشات تجهیزات دوار</a:t>
            </a:r>
            <a:endParaRPr lang="en-US" sz="200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حفاظت از تجهیزات دوار در مواجهه با رخداد خطا </a:t>
            </a:r>
            <a:endParaRPr lang="en-US" sz="200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پایش وضعیت تجهیزات دوار و درنتیجه جلوگیری از خرابی‏ها و خروج‏های ناخواسته </a:t>
            </a:r>
            <a:endParaRPr lang="en-US" sz="200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0833" y="1792462"/>
            <a:ext cx="55440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fa-IR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طراحی و ساخت سنسورهای ارتعاشی تجهیزات دوار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933" y="3455516"/>
            <a:ext cx="4512130" cy="2212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3" y="1549213"/>
            <a:ext cx="1786890" cy="1786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2" y="1572061"/>
            <a:ext cx="3597508" cy="1764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56233C0-BFB2-4ECF-BAEB-6328A24822C8}"/>
              </a:ext>
            </a:extLst>
          </p:cNvPr>
          <p:cNvSpPr txBox="1"/>
          <p:nvPr/>
        </p:nvSpPr>
        <p:spPr bwMode="auto">
          <a:xfrm>
            <a:off x="10245277" y="1087548"/>
            <a:ext cx="648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defRPr/>
            </a:pPr>
            <a:r>
              <a:rPr lang="fa-IR" sz="2400" kern="0" dirty="0" smtClean="0">
                <a:solidFill>
                  <a:srgbClr val="0070C0"/>
                </a:solidFill>
                <a:ea typeface="Arial Unicode MS"/>
                <a:cs typeface="B Titr" panose="00000700000000000000" pitchFamily="2" charset="-78"/>
              </a:rPr>
              <a:t>44</a:t>
            </a:r>
            <a:endParaRPr lang="fa-IR" sz="2400" kern="0" dirty="0">
              <a:solidFill>
                <a:srgbClr val="0070C0"/>
              </a:solidFill>
              <a:ea typeface="Arial Unicode MS"/>
              <a:cs typeface="B Titr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60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40" grpId="0"/>
      <p:bldP spid="21" grpId="0"/>
      <p:bldP spid="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50000" y="1825625"/>
            <a:ext cx="2449386" cy="549275"/>
            <a:chOff x="6350000" y="1825625"/>
            <a:chExt cx="2449386" cy="549275"/>
          </a:xfrm>
        </p:grpSpPr>
        <p:grpSp>
          <p:nvGrpSpPr>
            <p:cNvPr id="2" name="Group 1"/>
            <p:cNvGrpSpPr/>
            <p:nvPr/>
          </p:nvGrpSpPr>
          <p:grpSpPr>
            <a:xfrm>
              <a:off x="6350000" y="1825625"/>
              <a:ext cx="2449386" cy="549275"/>
              <a:chOff x="6350000" y="1825625"/>
              <a:chExt cx="2449386" cy="549275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C6150010-A241-40AE-B693-6CCF2FC60A07}"/>
                  </a:ext>
                </a:extLst>
              </p:cNvPr>
              <p:cNvSpPr/>
              <p:nvPr/>
            </p:nvSpPr>
            <p:spPr>
              <a:xfrm flipH="1">
                <a:off x="8583486" y="2119352"/>
                <a:ext cx="215900" cy="215900"/>
              </a:xfrm>
              <a:prstGeom prst="ellipse">
                <a:avLst/>
              </a:prstGeom>
              <a:solidFill>
                <a:srgbClr val="00A9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297161C5-F4E8-4DC9-8CE1-BC5029AB46B7}"/>
                  </a:ext>
                </a:extLst>
              </p:cNvPr>
              <p:cNvSpPr/>
              <p:nvPr/>
            </p:nvSpPr>
            <p:spPr>
              <a:xfrm flipH="1">
                <a:off x="6350000" y="1825625"/>
                <a:ext cx="549275" cy="549275"/>
              </a:xfrm>
              <a:prstGeom prst="ellipse">
                <a:avLst/>
              </a:prstGeom>
              <a:solidFill>
                <a:srgbClr val="00AA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C1074C65-F3DF-4063-B704-263954B9D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3249" y="2166146"/>
                <a:ext cx="10795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2" name="Freeform 108">
              <a:extLst>
                <a:ext uri="{FF2B5EF4-FFF2-40B4-BE49-F238E27FC236}">
                  <a16:creationId xmlns:a16="http://schemas.microsoft.com/office/drawing/2014/main" xmlns="" id="{6A02011B-41CE-4E20-9214-001F7D847E12}"/>
                </a:ext>
              </a:extLst>
            </p:cNvPr>
            <p:cNvSpPr/>
            <p:nvPr/>
          </p:nvSpPr>
          <p:spPr>
            <a:xfrm>
              <a:off x="6473825" y="1917700"/>
              <a:ext cx="280988" cy="311150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2700" kern="0" dirty="0">
                  <a:solidFill>
                    <a:prstClr val="white"/>
                  </a:solidFill>
                  <a:latin typeface="Arial"/>
                  <a:ea typeface="Arial Unicode MS"/>
                </a:rPr>
                <a:t>`</a:t>
              </a:r>
              <a:endParaRPr lang="ko-KR" altLang="en-US" sz="2700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03850" y="3894185"/>
            <a:ext cx="2160588" cy="549275"/>
            <a:chOff x="5403850" y="3662363"/>
            <a:chExt cx="2160588" cy="549275"/>
          </a:xfrm>
        </p:grpSpPr>
        <p:grpSp>
          <p:nvGrpSpPr>
            <p:cNvPr id="4" name="Group 3"/>
            <p:cNvGrpSpPr/>
            <p:nvPr/>
          </p:nvGrpSpPr>
          <p:grpSpPr>
            <a:xfrm>
              <a:off x="5403850" y="3662363"/>
              <a:ext cx="2160588" cy="549275"/>
              <a:chOff x="5403850" y="3662363"/>
              <a:chExt cx="2160588" cy="549275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10779195-C1F9-46F6-BBB0-AC6619C7A224}"/>
                  </a:ext>
                </a:extLst>
              </p:cNvPr>
              <p:cNvSpPr/>
              <p:nvPr/>
            </p:nvSpPr>
            <p:spPr>
              <a:xfrm flipH="1">
                <a:off x="5403850" y="3662363"/>
                <a:ext cx="549275" cy="549275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BE3A8781-0799-4F9D-B3FB-EF3D78C56C97}"/>
                  </a:ext>
                </a:extLst>
              </p:cNvPr>
              <p:cNvSpPr/>
              <p:nvPr/>
            </p:nvSpPr>
            <p:spPr>
              <a:xfrm flipH="1">
                <a:off x="7348538" y="3805238"/>
                <a:ext cx="215900" cy="215900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AB14C15C-FE65-4F93-B089-3D1FAD537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0288" y="3913188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5" name="Rounded Rectangle 51">
              <a:extLst>
                <a:ext uri="{FF2B5EF4-FFF2-40B4-BE49-F238E27FC236}">
                  <a16:creationId xmlns:a16="http://schemas.microsoft.com/office/drawing/2014/main" xmlns="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5472907" y="3740944"/>
              <a:ext cx="414337" cy="39052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34293" y="2763046"/>
            <a:ext cx="2143125" cy="549275"/>
            <a:chOff x="5934293" y="2763046"/>
            <a:chExt cx="2143125" cy="549275"/>
          </a:xfrm>
        </p:grpSpPr>
        <p:grpSp>
          <p:nvGrpSpPr>
            <p:cNvPr id="3" name="Group 2"/>
            <p:cNvGrpSpPr/>
            <p:nvPr/>
          </p:nvGrpSpPr>
          <p:grpSpPr>
            <a:xfrm>
              <a:off x="5934293" y="2763046"/>
              <a:ext cx="2143125" cy="549275"/>
              <a:chOff x="5934293" y="2763046"/>
              <a:chExt cx="2143125" cy="549275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8D80F9A0-6C85-4B37-922B-5F9E59754C20}"/>
                  </a:ext>
                </a:extLst>
              </p:cNvPr>
              <p:cNvSpPr/>
              <p:nvPr/>
            </p:nvSpPr>
            <p:spPr>
              <a:xfrm flipH="1">
                <a:off x="5934293" y="2763046"/>
                <a:ext cx="549275" cy="549275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C08EB5F7-2BF1-425F-9FE0-4DB072808ACC}"/>
                  </a:ext>
                </a:extLst>
              </p:cNvPr>
              <p:cNvSpPr/>
              <p:nvPr/>
            </p:nvSpPr>
            <p:spPr>
              <a:xfrm flipH="1">
                <a:off x="7861518" y="2905921"/>
                <a:ext cx="215900" cy="215900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33120593-EBA9-4085-A4BE-56CE63874E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1206" y="3013871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6" name="Oval 35">
              <a:extLst>
                <a:ext uri="{FF2B5EF4-FFF2-40B4-BE49-F238E27FC236}">
                  <a16:creationId xmlns:a16="http://schemas.microsoft.com/office/drawing/2014/main" xmlns="" id="{BCF76AF1-1ADE-45FB-9D44-99BC7FEECFA3}"/>
                </a:ext>
              </a:extLst>
            </p:cNvPr>
            <p:cNvSpPr/>
            <p:nvPr/>
          </p:nvSpPr>
          <p:spPr>
            <a:xfrm>
              <a:off x="6077168" y="2844009"/>
              <a:ext cx="271463" cy="341312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368802" y="3785924"/>
            <a:ext cx="499411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1900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مزیت اقتصادی سنسور ارتعاشی ساخت داخل در مقایسه با نمونه های ساخته شده توسط شرکت های معتبر خارجی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846931" y="2684826"/>
            <a:ext cx="50347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/>
            <a:r>
              <a:rPr lang="fa-IR" sz="2000" b="1" dirty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اهمیت فنی و اقتصادی پایش وضعیت ماشین های </a:t>
            </a:r>
            <a:r>
              <a:rPr lang="fa-IR" sz="2000" b="1" dirty="0" err="1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دوار</a:t>
            </a:r>
            <a:r>
              <a:rPr lang="fa-IR" sz="2000" b="1" dirty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به ویژه توربین به منظور پیش گیری از وقوع حوادث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871526" y="1552342"/>
            <a:ext cx="50610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قیمت بالای نمونه های خارجی و تعداد بالای نیاز به آنها در صنایع نیروگاهی و پشتیبانی ضعیف سازندگان خارجی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CA6C966-6ED2-49C8-8E83-7827C50F5EA7}"/>
              </a:ext>
            </a:extLst>
          </p:cNvPr>
          <p:cNvGrpSpPr/>
          <p:nvPr/>
        </p:nvGrpSpPr>
        <p:grpSpPr>
          <a:xfrm>
            <a:off x="5920011" y="4782828"/>
            <a:ext cx="2189163" cy="549275"/>
            <a:chOff x="5920011" y="4576764"/>
            <a:chExt cx="2189163" cy="54927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BAF74E47-F038-4F91-B990-557BB0FBB2D3}"/>
                </a:ext>
              </a:extLst>
            </p:cNvPr>
            <p:cNvSpPr/>
            <p:nvPr/>
          </p:nvSpPr>
          <p:spPr>
            <a:xfrm flipH="1">
              <a:off x="5920011" y="4576764"/>
              <a:ext cx="550863" cy="549275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E56BB664-7549-4B05-8713-32FA3DB519E8}"/>
                </a:ext>
              </a:extLst>
            </p:cNvPr>
            <p:cNvSpPr/>
            <p:nvPr/>
          </p:nvSpPr>
          <p:spPr>
            <a:xfrm flipH="1">
              <a:off x="7891686" y="4719639"/>
              <a:ext cx="217488" cy="215900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257CDDA1-D01A-4266-8BA2-9098361C3F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0736" y="4827589"/>
              <a:ext cx="1081088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36" name="Oval 25">
              <a:extLst>
                <a:ext uri="{FF2B5EF4-FFF2-40B4-BE49-F238E27FC236}">
                  <a16:creationId xmlns:a16="http://schemas.microsoft.com/office/drawing/2014/main" xmlns="" id="{12B6A28C-CD3C-430E-802F-F619299234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0499" y="464820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37" name="Rectangle 7">
            <a:extLst>
              <a:ext uri="{FF2B5EF4-FFF2-40B4-BE49-F238E27FC236}">
                <a16:creationId xmlns:a16="http://schemas.microsoft.com/office/drawing/2014/main" xmlns="" id="{A39E6279-F671-4F88-9C1E-C484B6685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2" y="4889874"/>
            <a:ext cx="5728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استفاده حداکثری از </a:t>
            </a:r>
            <a:r>
              <a:rPr lang="fa-IR" b="1" dirty="0" smtClean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ظرفیت‌های </a:t>
            </a: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داخلی و حمایت از </a:t>
            </a:r>
            <a:r>
              <a:rPr lang="fa-IR" b="1" dirty="0" smtClean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شرکت‌های دانش‌بنیان فعال </a:t>
            </a: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در این زمینه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18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1" grpId="0"/>
      <p:bldP spid="38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812471" y="3746546"/>
            <a:ext cx="876857" cy="769616"/>
            <a:chOff x="10812471" y="3746546"/>
            <a:chExt cx="876857" cy="769616"/>
          </a:xfrm>
        </p:grpSpPr>
        <p:sp>
          <p:nvSpPr>
            <p:cNvPr id="497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5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12471" y="2883094"/>
            <a:ext cx="876069" cy="769616"/>
            <a:chOff x="10812471" y="2883094"/>
            <a:chExt cx="876069" cy="769616"/>
          </a:xfrm>
        </p:grpSpPr>
        <p:sp>
          <p:nvSpPr>
            <p:cNvPr id="498" name="Freeform 449"/>
            <p:cNvSpPr>
              <a:spLocks/>
            </p:cNvSpPr>
            <p:nvPr/>
          </p:nvSpPr>
          <p:spPr bwMode="auto">
            <a:xfrm rot="16200000">
              <a:off x="10974122" y="2938291"/>
              <a:ext cx="769616" cy="659221"/>
            </a:xfrm>
            <a:custGeom>
              <a:avLst/>
              <a:gdLst>
                <a:gd name="T0" fmla="*/ 2103 w 2466"/>
                <a:gd name="T1" fmla="*/ 5 h 2112"/>
                <a:gd name="T2" fmla="*/ 1755 w 2466"/>
                <a:gd name="T3" fmla="*/ 352 h 2112"/>
                <a:gd name="T4" fmla="*/ 1975 w 2466"/>
                <a:gd name="T5" fmla="*/ 879 h 2112"/>
                <a:gd name="T6" fmla="*/ 1235 w 2466"/>
                <a:gd name="T7" fmla="*/ 1619 h 2112"/>
                <a:gd name="T8" fmla="*/ 494 w 2466"/>
                <a:gd name="T9" fmla="*/ 879 h 2112"/>
                <a:gd name="T10" fmla="*/ 715 w 2466"/>
                <a:gd name="T11" fmla="*/ 352 h 2112"/>
                <a:gd name="T12" fmla="*/ 369 w 2466"/>
                <a:gd name="T13" fmla="*/ 0 h 2112"/>
                <a:gd name="T14" fmla="*/ 0 w 2466"/>
                <a:gd name="T15" fmla="*/ 879 h 2112"/>
                <a:gd name="T16" fmla="*/ 1233 w 2466"/>
                <a:gd name="T17" fmla="*/ 2112 h 2112"/>
                <a:gd name="T18" fmla="*/ 2466 w 2466"/>
                <a:gd name="T19" fmla="*/ 879 h 2112"/>
                <a:gd name="T20" fmla="*/ 2103 w 2466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5" y="673"/>
                    <a:pt x="1975" y="879"/>
                  </a:cubicBezTo>
                  <a:cubicBezTo>
                    <a:pt x="1975" y="1288"/>
                    <a:pt x="1644" y="1619"/>
                    <a:pt x="1235" y="1619"/>
                  </a:cubicBezTo>
                  <a:cubicBezTo>
                    <a:pt x="826" y="1619"/>
                    <a:pt x="494" y="1288"/>
                    <a:pt x="494" y="879"/>
                  </a:cubicBezTo>
                  <a:cubicBezTo>
                    <a:pt x="494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1" y="224"/>
                    <a:pt x="0" y="535"/>
                    <a:pt x="0" y="879"/>
                  </a:cubicBezTo>
                  <a:cubicBezTo>
                    <a:pt x="0" y="1560"/>
                    <a:pt x="552" y="2112"/>
                    <a:pt x="1233" y="2112"/>
                  </a:cubicBezTo>
                  <a:cubicBezTo>
                    <a:pt x="1914" y="2112"/>
                    <a:pt x="2466" y="1560"/>
                    <a:pt x="2466" y="879"/>
                  </a:cubicBezTo>
                  <a:cubicBezTo>
                    <a:pt x="2466" y="537"/>
                    <a:pt x="2327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6" name="Freeform 487"/>
            <p:cNvSpPr>
              <a:spLocks noEditPoints="1"/>
            </p:cNvSpPr>
            <p:nvPr/>
          </p:nvSpPr>
          <p:spPr bwMode="auto">
            <a:xfrm rot="16200000">
              <a:off x="10577485" y="3196932"/>
              <a:ext cx="633199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6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4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9 w 2028"/>
                <a:gd name="T19" fmla="*/ 481 h 522"/>
                <a:gd name="T20" fmla="*/ 9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6" y="62"/>
                    <a:pt x="1076" y="88"/>
                  </a:cubicBezTo>
                  <a:cubicBezTo>
                    <a:pt x="1076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4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9" y="481"/>
                  </a:cubicBezTo>
                  <a:cubicBezTo>
                    <a:pt x="0" y="490"/>
                    <a:pt x="0" y="505"/>
                    <a:pt x="9" y="515"/>
                  </a:cubicBezTo>
                  <a:cubicBezTo>
                    <a:pt x="14" y="520"/>
                    <a:pt x="20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0" y="152"/>
                    <a:pt x="1112" y="116"/>
                  </a:cubicBezTo>
                  <a:cubicBezTo>
                    <a:pt x="1441" y="139"/>
                    <a:pt x="1748" y="278"/>
                    <a:pt x="1984" y="513"/>
                  </a:cubicBezTo>
                  <a:cubicBezTo>
                    <a:pt x="1993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 rot="16200000">
              <a:off x="11139670" y="308908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12471" y="2029103"/>
            <a:ext cx="876069" cy="769616"/>
            <a:chOff x="10812471" y="2029103"/>
            <a:chExt cx="876069" cy="769616"/>
          </a:xfrm>
        </p:grpSpPr>
        <p:sp>
          <p:nvSpPr>
            <p:cNvPr id="502" name="Freeform 481"/>
            <p:cNvSpPr>
              <a:spLocks/>
            </p:cNvSpPr>
            <p:nvPr/>
          </p:nvSpPr>
          <p:spPr bwMode="auto">
            <a:xfrm rot="16200000">
              <a:off x="10974122" y="2084300"/>
              <a:ext cx="769616" cy="659221"/>
            </a:xfrm>
            <a:custGeom>
              <a:avLst/>
              <a:gdLst>
                <a:gd name="T0" fmla="*/ 2103 w 2467"/>
                <a:gd name="T1" fmla="*/ 5 h 2112"/>
                <a:gd name="T2" fmla="*/ 1755 w 2467"/>
                <a:gd name="T3" fmla="*/ 352 h 2112"/>
                <a:gd name="T4" fmla="*/ 1976 w 2467"/>
                <a:gd name="T5" fmla="*/ 879 h 2112"/>
                <a:gd name="T6" fmla="*/ 1235 w 2467"/>
                <a:gd name="T7" fmla="*/ 1619 h 2112"/>
                <a:gd name="T8" fmla="*/ 495 w 2467"/>
                <a:gd name="T9" fmla="*/ 879 h 2112"/>
                <a:gd name="T10" fmla="*/ 715 w 2467"/>
                <a:gd name="T11" fmla="*/ 352 h 2112"/>
                <a:gd name="T12" fmla="*/ 369 w 2467"/>
                <a:gd name="T13" fmla="*/ 0 h 2112"/>
                <a:gd name="T14" fmla="*/ 0 w 2467"/>
                <a:gd name="T15" fmla="*/ 879 h 2112"/>
                <a:gd name="T16" fmla="*/ 1234 w 2467"/>
                <a:gd name="T17" fmla="*/ 2112 h 2112"/>
                <a:gd name="T18" fmla="*/ 2467 w 2467"/>
                <a:gd name="T19" fmla="*/ 879 h 2112"/>
                <a:gd name="T20" fmla="*/ 2103 w 2467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6" y="673"/>
                    <a:pt x="1976" y="879"/>
                  </a:cubicBezTo>
                  <a:cubicBezTo>
                    <a:pt x="1976" y="1288"/>
                    <a:pt x="1644" y="1619"/>
                    <a:pt x="1235" y="1619"/>
                  </a:cubicBezTo>
                  <a:cubicBezTo>
                    <a:pt x="826" y="1619"/>
                    <a:pt x="495" y="1288"/>
                    <a:pt x="495" y="879"/>
                  </a:cubicBezTo>
                  <a:cubicBezTo>
                    <a:pt x="495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2" y="224"/>
                    <a:pt x="0" y="535"/>
                    <a:pt x="0" y="879"/>
                  </a:cubicBezTo>
                  <a:cubicBezTo>
                    <a:pt x="0" y="1560"/>
                    <a:pt x="553" y="2112"/>
                    <a:pt x="1234" y="2112"/>
                  </a:cubicBezTo>
                  <a:cubicBezTo>
                    <a:pt x="1915" y="2112"/>
                    <a:pt x="2467" y="1560"/>
                    <a:pt x="2467" y="879"/>
                  </a:cubicBezTo>
                  <a:cubicBezTo>
                    <a:pt x="2467" y="537"/>
                    <a:pt x="2328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8" name="Freeform 489"/>
            <p:cNvSpPr>
              <a:spLocks noEditPoints="1"/>
            </p:cNvSpPr>
            <p:nvPr/>
          </p:nvSpPr>
          <p:spPr bwMode="auto">
            <a:xfrm rot="16200000">
              <a:off x="10577880" y="2343336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9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9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9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8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5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9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 rot="16200000">
              <a:off x="11139670" y="223509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397264" y="727222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017430" y="4618320"/>
            <a:ext cx="9599475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هزینه بالای خط تولید و نبود آمار دقیق از تعداد مورد نیاز </a:t>
            </a:r>
            <a:r>
              <a:rPr lang="fa-IR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آن‌ها</a:t>
            </a:r>
            <a:endParaRPr lang="fa-IR" sz="2000" b="1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xmlns="" id="{0B4527F5-6F16-486A-8C19-302FFC88A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094" y="2094893"/>
            <a:ext cx="90418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سرمایه‌گذاری </a:t>
            </a: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به منظور تحقیق و توسعه جهت دستیابی به تکنولوژی به کار رفته در ساخت سنسور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xmlns="" id="{DF916147-1D37-479D-B7B0-6DF90CBED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777" y="3731023"/>
            <a:ext cx="389712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نحوه اخذ </a:t>
            </a:r>
            <a:r>
              <a:rPr lang="fa-IR" sz="2000" b="1" dirty="0" err="1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تاییدیه</a:t>
            </a: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استاندارد های بین </a:t>
            </a:r>
            <a:r>
              <a:rPr lang="fa-IR" sz="2000" b="1" dirty="0" err="1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المللی</a:t>
            </a:r>
            <a:endParaRPr lang="fa-IR" sz="2000" b="1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xmlns="" id="{C632AB24-7D89-4920-87DC-58AFB7327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431" y="2843726"/>
            <a:ext cx="9599475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تامین مواد اولیه مناسب جهت تضمین کیفیت و کارایی </a:t>
            </a:r>
            <a:r>
              <a:rPr lang="fa-IR" sz="2000" b="1" dirty="0" err="1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سنسور</a:t>
            </a:r>
            <a:r>
              <a:rPr lang="fa-IR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616C119-2317-4868-83C3-C0F9DD95793F}"/>
              </a:ext>
            </a:extLst>
          </p:cNvPr>
          <p:cNvGrpSpPr/>
          <p:nvPr/>
        </p:nvGrpSpPr>
        <p:grpSpPr>
          <a:xfrm>
            <a:off x="10811684" y="4610273"/>
            <a:ext cx="876857" cy="769616"/>
            <a:chOff x="10812471" y="3746546"/>
            <a:chExt cx="876857" cy="769616"/>
          </a:xfrm>
        </p:grpSpPr>
        <p:sp>
          <p:nvSpPr>
            <p:cNvPr id="26" name="Freeform 448">
              <a:extLst>
                <a:ext uri="{FF2B5EF4-FFF2-40B4-BE49-F238E27FC236}">
                  <a16:creationId xmlns:a16="http://schemas.microsoft.com/office/drawing/2014/main" xmlns="" id="{4D57606C-B4D4-4511-BACB-00EBF6BB9DA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7" name="Freeform 486">
              <a:extLst>
                <a:ext uri="{FF2B5EF4-FFF2-40B4-BE49-F238E27FC236}">
                  <a16:creationId xmlns:a16="http://schemas.microsoft.com/office/drawing/2014/main" xmlns="" id="{B9363260-4005-454D-A0D7-DCF6655D56EF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DC8AA04-EC25-4941-8D3D-5D3FA4EAE0FA}"/>
                </a:ext>
              </a:extLst>
            </p:cNvPr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555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5" grpId="0"/>
      <p:bldP spid="19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3219450" y="1204814"/>
            <a:ext cx="5200717" cy="4553860"/>
            <a:chOff x="3508376" y="4776788"/>
            <a:chExt cx="1365188" cy="1195388"/>
          </a:xfrm>
        </p:grpSpPr>
        <p:sp>
          <p:nvSpPr>
            <p:cNvPr id="68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7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8213324" y="1946036"/>
            <a:ext cx="3754023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Reliability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و قابلیت اطمینان بالا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3991090" y="5818766"/>
            <a:ext cx="4516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مناسب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Resolution</a:t>
            </a:r>
            <a:endParaRPr lang="en-US" sz="2000" dirty="0"/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600889" y="5097485"/>
            <a:ext cx="3353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تائیدیه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استانداردهای بین‌الملی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مربوطه</a:t>
            </a:r>
            <a:endParaRPr lang="en-US" sz="2000" dirty="0"/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328551" y="3374219"/>
            <a:ext cx="38983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/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رنج اندازه گیری و </a:t>
            </a: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بازه‌ی </a:t>
            </a: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فرکانسی قابل قبول</a:t>
            </a:r>
            <a:endParaRPr lang="en-US" sz="2000" dirty="0"/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8295345" y="4130363"/>
            <a:ext cx="3818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امکان </a:t>
            </a:r>
            <a:r>
              <a:rPr lang="fa-IR" sz="20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کالیبراسیون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تعیین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offset</a:t>
            </a:r>
            <a:endParaRPr lang="en-US" sz="2000" dirty="0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3694488" y="641416"/>
            <a:ext cx="42132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پشتیبانی از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پروتکل‌های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انتقال داده معروف</a:t>
            </a:r>
            <a:endParaRPr lang="en-US" sz="2000" dirty="0"/>
          </a:p>
        </p:txBody>
      </p:sp>
      <p:sp>
        <p:nvSpPr>
          <p:cNvPr id="94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5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6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7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8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9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318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 animBg="1" advAuto="0"/>
      <p:bldP spid="95" grpId="0" animBg="1" advAuto="0"/>
      <p:bldP spid="96" grpId="0" animBg="1" advAuto="0"/>
      <p:bldP spid="97" grpId="0" animBg="1" advAuto="0"/>
      <p:bldP spid="98" grpId="0" animBg="1" advAuto="0"/>
      <p:bldP spid="99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62773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0706477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>
              <a:solidFill>
                <a:prstClr val="white"/>
              </a:solidFill>
            </a:endParaRPr>
          </a:p>
        </p:txBody>
      </p: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76706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6233C0-BFB2-4ECF-BAEB-6328A24822C8}"/>
              </a:ext>
            </a:extLst>
          </p:cNvPr>
          <p:cNvSpPr txBox="1"/>
          <p:nvPr/>
        </p:nvSpPr>
        <p:spPr bwMode="auto">
          <a:xfrm>
            <a:off x="10245277" y="1087548"/>
            <a:ext cx="648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defRPr/>
            </a:pPr>
            <a:r>
              <a:rPr lang="fa-IR" sz="2400" kern="0" dirty="0" smtClean="0">
                <a:solidFill>
                  <a:srgbClr val="0070C0"/>
                </a:solidFill>
                <a:ea typeface="Arial Unicode MS"/>
                <a:cs typeface="B Titr" panose="00000700000000000000" pitchFamily="2" charset="-78"/>
              </a:rPr>
              <a:t>45</a:t>
            </a:r>
            <a:endParaRPr lang="fa-IR" sz="2400" kern="0" dirty="0">
              <a:solidFill>
                <a:srgbClr val="0070C0"/>
              </a:solidFill>
              <a:ea typeface="Arial Unicode MS"/>
              <a:cs typeface="B Titr" panose="00000700000000000000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7" y="3114594"/>
            <a:ext cx="340922" cy="340922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245900" y="2405264"/>
            <a:ext cx="5366817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250000"/>
              </a:lnSpc>
              <a:defRPr/>
            </a:pP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</a:t>
            </a:r>
            <a:endParaRPr lang="en-US" sz="20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lvl="0" algn="just" rtl="1">
              <a:defRPr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ساخت سیستم آشکارسازی و اعلان حریق بومی با قابلیت استفاده در کلیه بخش‏های نیروگاهی با </a:t>
            </a:r>
            <a:r>
              <a:rPr lang="fa-IR" sz="200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هدف:</a:t>
            </a:r>
          </a:p>
          <a:p>
            <a:pPr lvl="0" algn="just" rtl="1"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0" indent="-342900" algn="just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شناسایی دود ناشی از آتش‏سوزی قبل از تشدید شعله </a:t>
            </a:r>
            <a:endParaRPr lang="en-US" sz="200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شناسایی حرارت ناشی از داغ شدن تجهیزات قبل از رخداد حادثه آتش‏سوزی </a:t>
            </a:r>
          </a:p>
          <a:p>
            <a:pPr marL="342900" lvl="0" indent="-342900" algn="just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شناسایی حرارت ناشی از آتش‏سوزی قبل از تشدید حادثه</a:t>
            </a:r>
          </a:p>
          <a:p>
            <a:pPr marL="342900" indent="-342900" algn="just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ارسال آلارم به موقع جهت راه‏اندازی سیستم اطفا حریق</a:t>
            </a:r>
            <a:endParaRPr lang="en-US" sz="200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0833" y="1792462"/>
            <a:ext cx="55440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fa-IR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طراحی و ساخت سیستم تشخیص و اعلان حریق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8" y="648310"/>
            <a:ext cx="4972513" cy="3513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1" y="4388861"/>
            <a:ext cx="1624338" cy="1703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71" y="4397367"/>
            <a:ext cx="1695345" cy="16953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0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40" grpId="0"/>
      <p:bldP spid="36" grpId="0"/>
      <p:bldP spid="21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50000" y="1825625"/>
            <a:ext cx="2449386" cy="549275"/>
            <a:chOff x="6350000" y="1825625"/>
            <a:chExt cx="2449386" cy="549275"/>
          </a:xfrm>
        </p:grpSpPr>
        <p:grpSp>
          <p:nvGrpSpPr>
            <p:cNvPr id="2" name="Group 1"/>
            <p:cNvGrpSpPr/>
            <p:nvPr/>
          </p:nvGrpSpPr>
          <p:grpSpPr>
            <a:xfrm>
              <a:off x="6350000" y="1825625"/>
              <a:ext cx="2449386" cy="549275"/>
              <a:chOff x="6350000" y="1825625"/>
              <a:chExt cx="2449386" cy="549275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C6150010-A241-40AE-B693-6CCF2FC60A07}"/>
                  </a:ext>
                </a:extLst>
              </p:cNvPr>
              <p:cNvSpPr/>
              <p:nvPr/>
            </p:nvSpPr>
            <p:spPr>
              <a:xfrm flipH="1">
                <a:off x="8583486" y="2119352"/>
                <a:ext cx="215900" cy="215900"/>
              </a:xfrm>
              <a:prstGeom prst="ellipse">
                <a:avLst/>
              </a:prstGeom>
              <a:solidFill>
                <a:srgbClr val="00A9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297161C5-F4E8-4DC9-8CE1-BC5029AB46B7}"/>
                  </a:ext>
                </a:extLst>
              </p:cNvPr>
              <p:cNvSpPr/>
              <p:nvPr/>
            </p:nvSpPr>
            <p:spPr>
              <a:xfrm flipH="1">
                <a:off x="6350000" y="1825625"/>
                <a:ext cx="549275" cy="549275"/>
              </a:xfrm>
              <a:prstGeom prst="ellipse">
                <a:avLst/>
              </a:prstGeom>
              <a:solidFill>
                <a:srgbClr val="00AA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C1074C65-F3DF-4063-B704-263954B9D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3249" y="2166146"/>
                <a:ext cx="10795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2" name="Freeform 108">
              <a:extLst>
                <a:ext uri="{FF2B5EF4-FFF2-40B4-BE49-F238E27FC236}">
                  <a16:creationId xmlns:a16="http://schemas.microsoft.com/office/drawing/2014/main" xmlns="" id="{6A02011B-41CE-4E20-9214-001F7D847E12}"/>
                </a:ext>
              </a:extLst>
            </p:cNvPr>
            <p:cNvSpPr/>
            <p:nvPr/>
          </p:nvSpPr>
          <p:spPr>
            <a:xfrm>
              <a:off x="6473825" y="1917700"/>
              <a:ext cx="280988" cy="311150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2700" kern="0" dirty="0">
                  <a:solidFill>
                    <a:prstClr val="white"/>
                  </a:solidFill>
                  <a:latin typeface="Arial"/>
                  <a:ea typeface="Arial Unicode MS"/>
                </a:rPr>
                <a:t>`</a:t>
              </a:r>
              <a:endParaRPr lang="ko-KR" altLang="en-US" sz="2700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03850" y="3894185"/>
            <a:ext cx="2160588" cy="549275"/>
            <a:chOff x="5403850" y="3662363"/>
            <a:chExt cx="2160588" cy="549275"/>
          </a:xfrm>
        </p:grpSpPr>
        <p:grpSp>
          <p:nvGrpSpPr>
            <p:cNvPr id="4" name="Group 3"/>
            <p:cNvGrpSpPr/>
            <p:nvPr/>
          </p:nvGrpSpPr>
          <p:grpSpPr>
            <a:xfrm>
              <a:off x="5403850" y="3662363"/>
              <a:ext cx="2160588" cy="549275"/>
              <a:chOff x="5403850" y="3662363"/>
              <a:chExt cx="2160588" cy="549275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10779195-C1F9-46F6-BBB0-AC6619C7A224}"/>
                  </a:ext>
                </a:extLst>
              </p:cNvPr>
              <p:cNvSpPr/>
              <p:nvPr/>
            </p:nvSpPr>
            <p:spPr>
              <a:xfrm flipH="1">
                <a:off x="5403850" y="3662363"/>
                <a:ext cx="549275" cy="549275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BE3A8781-0799-4F9D-B3FB-EF3D78C56C97}"/>
                  </a:ext>
                </a:extLst>
              </p:cNvPr>
              <p:cNvSpPr/>
              <p:nvPr/>
            </p:nvSpPr>
            <p:spPr>
              <a:xfrm flipH="1">
                <a:off x="7348538" y="3805238"/>
                <a:ext cx="215900" cy="215900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AB14C15C-FE65-4F93-B089-3D1FAD537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0288" y="3913188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5" name="Rounded Rectangle 51">
              <a:extLst>
                <a:ext uri="{FF2B5EF4-FFF2-40B4-BE49-F238E27FC236}">
                  <a16:creationId xmlns:a16="http://schemas.microsoft.com/office/drawing/2014/main" xmlns="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5472907" y="3740944"/>
              <a:ext cx="414337" cy="39052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34293" y="2763046"/>
            <a:ext cx="2143125" cy="549275"/>
            <a:chOff x="5934293" y="2763046"/>
            <a:chExt cx="2143125" cy="549275"/>
          </a:xfrm>
        </p:grpSpPr>
        <p:grpSp>
          <p:nvGrpSpPr>
            <p:cNvPr id="3" name="Group 2"/>
            <p:cNvGrpSpPr/>
            <p:nvPr/>
          </p:nvGrpSpPr>
          <p:grpSpPr>
            <a:xfrm>
              <a:off x="5934293" y="2763046"/>
              <a:ext cx="2143125" cy="549275"/>
              <a:chOff x="5934293" y="2763046"/>
              <a:chExt cx="2143125" cy="549275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8D80F9A0-6C85-4B37-922B-5F9E59754C20}"/>
                  </a:ext>
                </a:extLst>
              </p:cNvPr>
              <p:cNvSpPr/>
              <p:nvPr/>
            </p:nvSpPr>
            <p:spPr>
              <a:xfrm flipH="1">
                <a:off x="5934293" y="2763046"/>
                <a:ext cx="549275" cy="549275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C08EB5F7-2BF1-425F-9FE0-4DB072808ACC}"/>
                  </a:ext>
                </a:extLst>
              </p:cNvPr>
              <p:cNvSpPr/>
              <p:nvPr/>
            </p:nvSpPr>
            <p:spPr>
              <a:xfrm flipH="1">
                <a:off x="7861518" y="2905921"/>
                <a:ext cx="215900" cy="215900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33120593-EBA9-4085-A4BE-56CE63874E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1206" y="3013871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6" name="Oval 35">
              <a:extLst>
                <a:ext uri="{FF2B5EF4-FFF2-40B4-BE49-F238E27FC236}">
                  <a16:creationId xmlns:a16="http://schemas.microsoft.com/office/drawing/2014/main" xmlns="" id="{BCF76AF1-1ADE-45FB-9D44-99BC7FEECFA3}"/>
                </a:ext>
              </a:extLst>
            </p:cNvPr>
            <p:cNvSpPr/>
            <p:nvPr/>
          </p:nvSpPr>
          <p:spPr>
            <a:xfrm>
              <a:off x="6077168" y="2844009"/>
              <a:ext cx="271463" cy="341312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991435" y="1859203"/>
            <a:ext cx="51178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مشکلات تامین سنسورها و کارت‏های نمونه‏های خارجی </a:t>
            </a: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356542" y="3899017"/>
            <a:ext cx="49941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مزیت اقتصادی سیستم اعلان حریق ساخت داخل در مقایسه با نمونه‏های خارجی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840577" y="2865693"/>
            <a:ext cx="50347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/>
            <a:r>
              <a:rPr lang="fa-IR" sz="2000" b="1" dirty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اهمیت فنی و اقتصادی حفاظت تجهیزات نیروگاهی برای جلوگیری از رخداد حوادث گسترش یافته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96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812471" y="3746546"/>
            <a:ext cx="876857" cy="769616"/>
            <a:chOff x="10812471" y="3746546"/>
            <a:chExt cx="876857" cy="769616"/>
          </a:xfrm>
        </p:grpSpPr>
        <p:sp>
          <p:nvSpPr>
            <p:cNvPr id="497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5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12471" y="2883094"/>
            <a:ext cx="876069" cy="769616"/>
            <a:chOff x="10812471" y="2883094"/>
            <a:chExt cx="876069" cy="769616"/>
          </a:xfrm>
        </p:grpSpPr>
        <p:sp>
          <p:nvSpPr>
            <p:cNvPr id="498" name="Freeform 449"/>
            <p:cNvSpPr>
              <a:spLocks/>
            </p:cNvSpPr>
            <p:nvPr/>
          </p:nvSpPr>
          <p:spPr bwMode="auto">
            <a:xfrm rot="16200000">
              <a:off x="10974122" y="2938291"/>
              <a:ext cx="769616" cy="659221"/>
            </a:xfrm>
            <a:custGeom>
              <a:avLst/>
              <a:gdLst>
                <a:gd name="T0" fmla="*/ 2103 w 2466"/>
                <a:gd name="T1" fmla="*/ 5 h 2112"/>
                <a:gd name="T2" fmla="*/ 1755 w 2466"/>
                <a:gd name="T3" fmla="*/ 352 h 2112"/>
                <a:gd name="T4" fmla="*/ 1975 w 2466"/>
                <a:gd name="T5" fmla="*/ 879 h 2112"/>
                <a:gd name="T6" fmla="*/ 1235 w 2466"/>
                <a:gd name="T7" fmla="*/ 1619 h 2112"/>
                <a:gd name="T8" fmla="*/ 494 w 2466"/>
                <a:gd name="T9" fmla="*/ 879 h 2112"/>
                <a:gd name="T10" fmla="*/ 715 w 2466"/>
                <a:gd name="T11" fmla="*/ 352 h 2112"/>
                <a:gd name="T12" fmla="*/ 369 w 2466"/>
                <a:gd name="T13" fmla="*/ 0 h 2112"/>
                <a:gd name="T14" fmla="*/ 0 w 2466"/>
                <a:gd name="T15" fmla="*/ 879 h 2112"/>
                <a:gd name="T16" fmla="*/ 1233 w 2466"/>
                <a:gd name="T17" fmla="*/ 2112 h 2112"/>
                <a:gd name="T18" fmla="*/ 2466 w 2466"/>
                <a:gd name="T19" fmla="*/ 879 h 2112"/>
                <a:gd name="T20" fmla="*/ 2103 w 2466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5" y="673"/>
                    <a:pt x="1975" y="879"/>
                  </a:cubicBezTo>
                  <a:cubicBezTo>
                    <a:pt x="1975" y="1288"/>
                    <a:pt x="1644" y="1619"/>
                    <a:pt x="1235" y="1619"/>
                  </a:cubicBezTo>
                  <a:cubicBezTo>
                    <a:pt x="826" y="1619"/>
                    <a:pt x="494" y="1288"/>
                    <a:pt x="494" y="879"/>
                  </a:cubicBezTo>
                  <a:cubicBezTo>
                    <a:pt x="494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1" y="224"/>
                    <a:pt x="0" y="535"/>
                    <a:pt x="0" y="879"/>
                  </a:cubicBezTo>
                  <a:cubicBezTo>
                    <a:pt x="0" y="1560"/>
                    <a:pt x="552" y="2112"/>
                    <a:pt x="1233" y="2112"/>
                  </a:cubicBezTo>
                  <a:cubicBezTo>
                    <a:pt x="1914" y="2112"/>
                    <a:pt x="2466" y="1560"/>
                    <a:pt x="2466" y="879"/>
                  </a:cubicBezTo>
                  <a:cubicBezTo>
                    <a:pt x="2466" y="537"/>
                    <a:pt x="2327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6" name="Freeform 487"/>
            <p:cNvSpPr>
              <a:spLocks noEditPoints="1"/>
            </p:cNvSpPr>
            <p:nvPr/>
          </p:nvSpPr>
          <p:spPr bwMode="auto">
            <a:xfrm rot="16200000">
              <a:off x="10577485" y="3196932"/>
              <a:ext cx="633199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6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4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9 w 2028"/>
                <a:gd name="T19" fmla="*/ 481 h 522"/>
                <a:gd name="T20" fmla="*/ 9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6" y="62"/>
                    <a:pt x="1076" y="88"/>
                  </a:cubicBezTo>
                  <a:cubicBezTo>
                    <a:pt x="1076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4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9" y="481"/>
                  </a:cubicBezTo>
                  <a:cubicBezTo>
                    <a:pt x="0" y="490"/>
                    <a:pt x="0" y="505"/>
                    <a:pt x="9" y="515"/>
                  </a:cubicBezTo>
                  <a:cubicBezTo>
                    <a:pt x="14" y="520"/>
                    <a:pt x="20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0" y="152"/>
                    <a:pt x="1112" y="116"/>
                  </a:cubicBezTo>
                  <a:cubicBezTo>
                    <a:pt x="1441" y="139"/>
                    <a:pt x="1748" y="278"/>
                    <a:pt x="1984" y="513"/>
                  </a:cubicBezTo>
                  <a:cubicBezTo>
                    <a:pt x="1993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 rot="16200000">
              <a:off x="11139670" y="308908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12471" y="2029103"/>
            <a:ext cx="876069" cy="769616"/>
            <a:chOff x="10812471" y="2029103"/>
            <a:chExt cx="876069" cy="769616"/>
          </a:xfrm>
        </p:grpSpPr>
        <p:sp>
          <p:nvSpPr>
            <p:cNvPr id="502" name="Freeform 481"/>
            <p:cNvSpPr>
              <a:spLocks/>
            </p:cNvSpPr>
            <p:nvPr/>
          </p:nvSpPr>
          <p:spPr bwMode="auto">
            <a:xfrm rot="16200000">
              <a:off x="10974122" y="2084300"/>
              <a:ext cx="769616" cy="659221"/>
            </a:xfrm>
            <a:custGeom>
              <a:avLst/>
              <a:gdLst>
                <a:gd name="T0" fmla="*/ 2103 w 2467"/>
                <a:gd name="T1" fmla="*/ 5 h 2112"/>
                <a:gd name="T2" fmla="*/ 1755 w 2467"/>
                <a:gd name="T3" fmla="*/ 352 h 2112"/>
                <a:gd name="T4" fmla="*/ 1976 w 2467"/>
                <a:gd name="T5" fmla="*/ 879 h 2112"/>
                <a:gd name="T6" fmla="*/ 1235 w 2467"/>
                <a:gd name="T7" fmla="*/ 1619 h 2112"/>
                <a:gd name="T8" fmla="*/ 495 w 2467"/>
                <a:gd name="T9" fmla="*/ 879 h 2112"/>
                <a:gd name="T10" fmla="*/ 715 w 2467"/>
                <a:gd name="T11" fmla="*/ 352 h 2112"/>
                <a:gd name="T12" fmla="*/ 369 w 2467"/>
                <a:gd name="T13" fmla="*/ 0 h 2112"/>
                <a:gd name="T14" fmla="*/ 0 w 2467"/>
                <a:gd name="T15" fmla="*/ 879 h 2112"/>
                <a:gd name="T16" fmla="*/ 1234 w 2467"/>
                <a:gd name="T17" fmla="*/ 2112 h 2112"/>
                <a:gd name="T18" fmla="*/ 2467 w 2467"/>
                <a:gd name="T19" fmla="*/ 879 h 2112"/>
                <a:gd name="T20" fmla="*/ 2103 w 2467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6" y="673"/>
                    <a:pt x="1976" y="879"/>
                  </a:cubicBezTo>
                  <a:cubicBezTo>
                    <a:pt x="1976" y="1288"/>
                    <a:pt x="1644" y="1619"/>
                    <a:pt x="1235" y="1619"/>
                  </a:cubicBezTo>
                  <a:cubicBezTo>
                    <a:pt x="826" y="1619"/>
                    <a:pt x="495" y="1288"/>
                    <a:pt x="495" y="879"/>
                  </a:cubicBezTo>
                  <a:cubicBezTo>
                    <a:pt x="495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2" y="224"/>
                    <a:pt x="0" y="535"/>
                    <a:pt x="0" y="879"/>
                  </a:cubicBezTo>
                  <a:cubicBezTo>
                    <a:pt x="0" y="1560"/>
                    <a:pt x="553" y="2112"/>
                    <a:pt x="1234" y="2112"/>
                  </a:cubicBezTo>
                  <a:cubicBezTo>
                    <a:pt x="1915" y="2112"/>
                    <a:pt x="2467" y="1560"/>
                    <a:pt x="2467" y="879"/>
                  </a:cubicBezTo>
                  <a:cubicBezTo>
                    <a:pt x="2467" y="537"/>
                    <a:pt x="2328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8" name="Freeform 489"/>
            <p:cNvSpPr>
              <a:spLocks noEditPoints="1"/>
            </p:cNvSpPr>
            <p:nvPr/>
          </p:nvSpPr>
          <p:spPr bwMode="auto">
            <a:xfrm rot="16200000">
              <a:off x="10577880" y="2343336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9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9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9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8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5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9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 rot="16200000">
              <a:off x="11139670" y="223509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397264" y="727222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278777" y="2094893"/>
            <a:ext cx="733812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هزینه بالای تحقیق و توسعه نمونه اولیه جهت ساخت سیستم اعلان حریق بومی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326524" y="2957969"/>
            <a:ext cx="92903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مشکل ساخت و پیچیدگی تامین دتکتورهای تشخیص </a:t>
            </a:r>
            <a:r>
              <a:rPr lang="fa-IR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دود </a:t>
            </a: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یا گرما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326524" y="3793858"/>
            <a:ext cx="9290382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نیازمندی به تیم خبره متشکل از تخصص‌های مختلف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824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3219450" y="1204814"/>
            <a:ext cx="5200717" cy="4553860"/>
            <a:chOff x="3508376" y="4776788"/>
            <a:chExt cx="1365188" cy="1195388"/>
          </a:xfrm>
        </p:grpSpPr>
        <p:sp>
          <p:nvSpPr>
            <p:cNvPr id="68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7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-161081" y="2440428"/>
            <a:ext cx="3754023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Reliability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و قابلیت اطمینان بالا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600889" y="5097485"/>
            <a:ext cx="3353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تائیدیه استاندارد های بین </a:t>
            </a:r>
            <a:r>
              <a:rPr lang="fa-IR" sz="20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الملی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مربوطه</a:t>
            </a:r>
            <a:endParaRPr lang="en-US" sz="2000" dirty="0"/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8147512" y="2379133"/>
            <a:ext cx="1427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/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باتری پشتیبان</a:t>
            </a:r>
            <a:endParaRPr lang="en-US" sz="2000" dirty="0"/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8295345" y="4130363"/>
            <a:ext cx="38180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سیستم اعلام حریق آدرس پذیر</a:t>
            </a:r>
          </a:p>
          <a:p>
            <a:pPr algn="ctr" rtl="1"/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( قابلیت اعلام محل دقیق حریق)</a:t>
            </a:r>
            <a:endParaRPr lang="en-US" sz="2000" dirty="0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2878484" y="546968"/>
            <a:ext cx="58875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بومی‌سازی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تجهیزات تشخیص حریق (دتکتور های دود، شعله و حرارت) و پنل مرکزی</a:t>
            </a:r>
            <a:endParaRPr lang="en-US" sz="2000" dirty="0"/>
          </a:p>
        </p:txBody>
      </p:sp>
      <p:sp>
        <p:nvSpPr>
          <p:cNvPr id="94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5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6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7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8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9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07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90" grpId="0"/>
      <p:bldP spid="91" grpId="0"/>
      <p:bldP spid="92" grpId="0"/>
      <p:bldP spid="93" grpId="0"/>
      <p:bldP spid="94" grpId="0" animBg="1" advAuto="0"/>
      <p:bldP spid="95" grpId="0" animBg="1" advAuto="0"/>
      <p:bldP spid="96" grpId="0" animBg="1" advAuto="0"/>
      <p:bldP spid="97" grpId="0" animBg="1" advAuto="0"/>
      <p:bldP spid="99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62773"/>
            <a:ext cx="1454198" cy="1175657"/>
          </a:xfrm>
          <a:prstGeom prst="rect">
            <a:avLst/>
          </a:prstGeom>
        </p:spPr>
      </p:pic>
      <p:sp>
        <p:nvSpPr>
          <p:cNvPr id="342" name="Diamond 341"/>
          <p:cNvSpPr/>
          <p:nvPr/>
        </p:nvSpPr>
        <p:spPr>
          <a:xfrm>
            <a:off x="10706477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>
              <a:solidFill>
                <a:prstClr val="white"/>
              </a:solidFill>
            </a:endParaRPr>
          </a:p>
        </p:txBody>
      </p: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76706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6233C0-BFB2-4ECF-BAEB-6328A24822C8}"/>
              </a:ext>
            </a:extLst>
          </p:cNvPr>
          <p:cNvSpPr txBox="1"/>
          <p:nvPr/>
        </p:nvSpPr>
        <p:spPr bwMode="auto">
          <a:xfrm>
            <a:off x="10245276" y="1075803"/>
            <a:ext cx="6157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defRPr/>
            </a:pPr>
            <a:r>
              <a:rPr lang="fa-IR" sz="2400" kern="0" dirty="0" smtClean="0">
                <a:solidFill>
                  <a:srgbClr val="0070C0"/>
                </a:solidFill>
                <a:ea typeface="Arial Unicode MS"/>
                <a:cs typeface="B Titr" panose="00000700000000000000" pitchFamily="2" charset="-78"/>
              </a:rPr>
              <a:t>46</a:t>
            </a:r>
            <a:endParaRPr lang="fa-IR" sz="2400" kern="0" dirty="0">
              <a:solidFill>
                <a:srgbClr val="0070C0"/>
              </a:solidFill>
              <a:ea typeface="Arial Unicode MS"/>
              <a:cs typeface="B Titr" panose="00000700000000000000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7" y="3114594"/>
            <a:ext cx="340922" cy="340922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690833" y="2769010"/>
            <a:ext cx="4873235" cy="371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250000"/>
              </a:lnSpc>
              <a:defRPr/>
            </a:pP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</a:t>
            </a:r>
            <a:endParaRPr lang="en-US" sz="20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lvl="0" algn="just" rtl="1">
              <a:defRPr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ساخت سیستم کامل آنالایزر گازهای خروجی دودکش بومی شامل سیستم نمونه‏برداری، سیستم اندازه‏گیری (</a:t>
            </a:r>
            <a:r>
              <a:rPr lang="en-US" sz="1800" dirty="0">
                <a:cs typeface="+mj-cs"/>
              </a:rPr>
              <a:t>Optical Bench</a:t>
            </a: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) و پردازش الکترونیکی، هیتدلاین‏ها و ... با قابلیت استفاده در دودکش‏های نیروگاهی با هدف :</a:t>
            </a:r>
          </a:p>
          <a:p>
            <a:pPr lvl="0" algn="r" rtl="1"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پایش مداوم گازهای خروجی دودکش</a:t>
            </a:r>
          </a:p>
          <a:p>
            <a:pPr marL="342900" indent="-342900" algn="r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کاهش مخاطرات و آلودگی‏های زیست‏محیطی</a:t>
            </a: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کنترل احتراق، بهبود مصرف سوخت و افزایش راندمان </a:t>
            </a: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0833" y="1792462"/>
            <a:ext cx="5544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fa-IR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طراحی و ساخت آنالایزر گازهای خروجی دودکش با در نظر گرفتن ملاحظات زیست محیطی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3" y="1331127"/>
            <a:ext cx="5524500" cy="4743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15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40" grpId="0"/>
      <p:bldP spid="36" grpId="0"/>
      <p:bldP spid="21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/>
          </p:cNvPr>
          <p:cNvSpPr txBox="1"/>
          <p:nvPr/>
        </p:nvSpPr>
        <p:spPr>
          <a:xfrm>
            <a:off x="5091113" y="261938"/>
            <a:ext cx="6604000" cy="7699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sz="4400" b="1" spc="300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فهرست</a:t>
            </a:r>
            <a:r>
              <a:rPr lang="fa-IR" altLang="ko-KR" sz="4400" b="1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 نیازها</a:t>
            </a:r>
            <a:endParaRPr lang="ko-KR" altLang="en-US" sz="4400" b="1" dirty="0">
              <a:solidFill>
                <a:schemeClr val="accent6"/>
              </a:solidFill>
              <a:latin typeface="+mn-lt"/>
              <a:ea typeface="+mn-ea"/>
              <a:cs typeface="B Mitra" panose="00000400000000000000" pitchFamily="2" charset="-78"/>
            </a:endParaRPr>
          </a:p>
        </p:txBody>
      </p:sp>
      <p:sp>
        <p:nvSpPr>
          <p:cNvPr id="12" name="TextBox 11">
            <a:extLst/>
          </p:cNvPr>
          <p:cNvSpPr txBox="1"/>
          <p:nvPr/>
        </p:nvSpPr>
        <p:spPr bwMode="auto">
          <a:xfrm>
            <a:off x="1428206" y="1698627"/>
            <a:ext cx="94779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solidFill>
                  <a:srgbClr val="5DD5FF"/>
                </a:solidFill>
                <a:cs typeface="B Titr" panose="00000700000000000000" pitchFamily="2" charset="-78"/>
              </a:rPr>
              <a:t>طراحی و ساخت رله حفاظت موتور الکتریکی توان بالا با در نظر گرفتن ملاحظات امنیت سایبری</a:t>
            </a:r>
          </a:p>
        </p:txBody>
      </p:sp>
      <p:sp>
        <p:nvSpPr>
          <p:cNvPr id="13" name="TextBox 12">
            <a:extLst/>
          </p:cNvPr>
          <p:cNvSpPr txBox="1"/>
          <p:nvPr/>
        </p:nvSpPr>
        <p:spPr bwMode="auto">
          <a:xfrm>
            <a:off x="3163888" y="2413002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solidFill>
                  <a:srgbClr val="92D050"/>
                </a:solidFill>
                <a:cs typeface="B Titr" panose="00000700000000000000" pitchFamily="2" charset="-78"/>
              </a:rPr>
              <a:t>طراحی و ساخت سیستم </a:t>
            </a:r>
            <a:r>
              <a:rPr lang="en-US" sz="2000" b="1" kern="0" dirty="0">
                <a:solidFill>
                  <a:srgbClr val="92D050"/>
                </a:solidFill>
                <a:cs typeface="B Titr" panose="00000700000000000000" pitchFamily="2" charset="-78"/>
              </a:rPr>
              <a:t>Supervisory</a:t>
            </a:r>
            <a:r>
              <a:rPr lang="en-US" sz="2000" kern="0" dirty="0">
                <a:solidFill>
                  <a:srgbClr val="92D050"/>
                </a:solidFill>
                <a:cs typeface="B Titr" panose="00000700000000000000" pitchFamily="2" charset="-78"/>
              </a:rPr>
              <a:t> </a:t>
            </a:r>
            <a:r>
              <a:rPr lang="fa-IR" sz="2000" kern="0" dirty="0" smtClean="0">
                <a:solidFill>
                  <a:srgbClr val="92D050"/>
                </a:solidFill>
                <a:cs typeface="B Titr" panose="00000700000000000000" pitchFamily="2" charset="-78"/>
              </a:rPr>
              <a:t> توربین </a:t>
            </a:r>
            <a:r>
              <a:rPr lang="fa-IR" sz="2000" kern="0" dirty="0">
                <a:solidFill>
                  <a:srgbClr val="92D050"/>
                </a:solidFill>
                <a:cs typeface="B Titr" panose="00000700000000000000" pitchFamily="2" charset="-78"/>
              </a:rPr>
              <a:t>بخار</a:t>
            </a:r>
          </a:p>
        </p:txBody>
      </p:sp>
      <p:sp>
        <p:nvSpPr>
          <p:cNvPr id="14" name="TextBox 13">
            <a:extLst/>
          </p:cNvPr>
          <p:cNvSpPr txBox="1"/>
          <p:nvPr/>
        </p:nvSpPr>
        <p:spPr bwMode="auto">
          <a:xfrm>
            <a:off x="3163888" y="3127372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solidFill>
                  <a:srgbClr val="7030A0"/>
                </a:solidFill>
                <a:cs typeface="B Titr" panose="00000700000000000000" pitchFamily="2" charset="-78"/>
              </a:rPr>
              <a:t>طراحی و ساخت سنسورهای ارتعاشی تجهیزات دوار</a:t>
            </a:r>
          </a:p>
        </p:txBody>
      </p:sp>
      <p:sp>
        <p:nvSpPr>
          <p:cNvPr id="15" name="TextBox 14">
            <a:extLst/>
          </p:cNvPr>
          <p:cNvSpPr txBox="1"/>
          <p:nvPr/>
        </p:nvSpPr>
        <p:spPr bwMode="auto">
          <a:xfrm>
            <a:off x="3163888" y="3841753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solidFill>
                  <a:srgbClr val="C00000"/>
                </a:solidFill>
                <a:cs typeface="B Titr" panose="00000700000000000000" pitchFamily="2" charset="-78"/>
              </a:rPr>
              <a:t>طراحی و ساخت سیستم تشخیص و اعلان حریق</a:t>
            </a:r>
          </a:p>
        </p:txBody>
      </p:sp>
      <p:sp>
        <p:nvSpPr>
          <p:cNvPr id="16" name="TextBox 15">
            <a:extLst/>
          </p:cNvPr>
          <p:cNvSpPr txBox="1"/>
          <p:nvPr/>
        </p:nvSpPr>
        <p:spPr bwMode="auto">
          <a:xfrm>
            <a:off x="1811384" y="4538666"/>
            <a:ext cx="90947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طراحی و ساخت آنالایزر گازهای خروجی دودکش با در نظر گرفتن ملاحظات </a:t>
            </a:r>
            <a:r>
              <a:rPr lang="fa-IR" sz="2000" kern="0" dirty="0" smtClean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زیست‌محیطی</a:t>
            </a:r>
            <a:endParaRPr lang="fa-IR" sz="2000" kern="0" dirty="0">
              <a:solidFill>
                <a:schemeClr val="accent4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60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</a:p>
        </p:txBody>
      </p: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6327112" y="2931909"/>
            <a:ext cx="50786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مشکلات تامین و پشتیبانی سیستم اندازه‏گیری و پردازش الکترونیکی (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Optical Bench</a:t>
            </a: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 از سازندگان خارجی</a:t>
            </a: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6406951" y="5133054"/>
            <a:ext cx="49941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مزیت اقتصادی نمونه ساخت داخل در مقایسه با نمونه‏های ساخته شده توسط شرکت های معتبر خارجی</a:t>
            </a: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6327112" y="1646481"/>
            <a:ext cx="50347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الزام محیط زیست جهت شناسایی منابع آلوده کننده هوا، کنترل بار آلودگی منتشرشده از صنایع به محیط  و کاهش آلایندگی </a:t>
            </a:r>
            <a:r>
              <a:rPr lang="fa-IR" b="1" dirty="0" smtClean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آن‌ها</a:t>
            </a:r>
            <a:endParaRPr lang="fa-IR" b="1" dirty="0">
              <a:solidFill>
                <a:srgbClr val="E99359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6237132" y="4292922"/>
            <a:ext cx="51723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/>
            <a:r>
              <a:rPr lang="fa-IR" sz="2000" b="1" dirty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اهمیت فنی و اقتصادی کنترل مصرف سوخت و احتراق در مدت زمان طولانی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5" y="1175658"/>
            <a:ext cx="5473674" cy="4000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76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7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812470" y="4052039"/>
            <a:ext cx="876857" cy="769616"/>
            <a:chOff x="10812471" y="3746546"/>
            <a:chExt cx="876857" cy="769616"/>
          </a:xfrm>
        </p:grpSpPr>
        <p:sp>
          <p:nvSpPr>
            <p:cNvPr id="497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5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12472" y="2947145"/>
            <a:ext cx="876069" cy="769616"/>
            <a:chOff x="10812471" y="2883094"/>
            <a:chExt cx="876069" cy="769616"/>
          </a:xfrm>
        </p:grpSpPr>
        <p:sp>
          <p:nvSpPr>
            <p:cNvPr id="498" name="Freeform 449"/>
            <p:cNvSpPr>
              <a:spLocks/>
            </p:cNvSpPr>
            <p:nvPr/>
          </p:nvSpPr>
          <p:spPr bwMode="auto">
            <a:xfrm rot="16200000">
              <a:off x="10974122" y="2938291"/>
              <a:ext cx="769616" cy="659221"/>
            </a:xfrm>
            <a:custGeom>
              <a:avLst/>
              <a:gdLst>
                <a:gd name="T0" fmla="*/ 2103 w 2466"/>
                <a:gd name="T1" fmla="*/ 5 h 2112"/>
                <a:gd name="T2" fmla="*/ 1755 w 2466"/>
                <a:gd name="T3" fmla="*/ 352 h 2112"/>
                <a:gd name="T4" fmla="*/ 1975 w 2466"/>
                <a:gd name="T5" fmla="*/ 879 h 2112"/>
                <a:gd name="T6" fmla="*/ 1235 w 2466"/>
                <a:gd name="T7" fmla="*/ 1619 h 2112"/>
                <a:gd name="T8" fmla="*/ 494 w 2466"/>
                <a:gd name="T9" fmla="*/ 879 h 2112"/>
                <a:gd name="T10" fmla="*/ 715 w 2466"/>
                <a:gd name="T11" fmla="*/ 352 h 2112"/>
                <a:gd name="T12" fmla="*/ 369 w 2466"/>
                <a:gd name="T13" fmla="*/ 0 h 2112"/>
                <a:gd name="T14" fmla="*/ 0 w 2466"/>
                <a:gd name="T15" fmla="*/ 879 h 2112"/>
                <a:gd name="T16" fmla="*/ 1233 w 2466"/>
                <a:gd name="T17" fmla="*/ 2112 h 2112"/>
                <a:gd name="T18" fmla="*/ 2466 w 2466"/>
                <a:gd name="T19" fmla="*/ 879 h 2112"/>
                <a:gd name="T20" fmla="*/ 2103 w 2466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5" y="673"/>
                    <a:pt x="1975" y="879"/>
                  </a:cubicBezTo>
                  <a:cubicBezTo>
                    <a:pt x="1975" y="1288"/>
                    <a:pt x="1644" y="1619"/>
                    <a:pt x="1235" y="1619"/>
                  </a:cubicBezTo>
                  <a:cubicBezTo>
                    <a:pt x="826" y="1619"/>
                    <a:pt x="494" y="1288"/>
                    <a:pt x="494" y="879"/>
                  </a:cubicBezTo>
                  <a:cubicBezTo>
                    <a:pt x="494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1" y="224"/>
                    <a:pt x="0" y="535"/>
                    <a:pt x="0" y="879"/>
                  </a:cubicBezTo>
                  <a:cubicBezTo>
                    <a:pt x="0" y="1560"/>
                    <a:pt x="552" y="2112"/>
                    <a:pt x="1233" y="2112"/>
                  </a:cubicBezTo>
                  <a:cubicBezTo>
                    <a:pt x="1914" y="2112"/>
                    <a:pt x="2466" y="1560"/>
                    <a:pt x="2466" y="879"/>
                  </a:cubicBezTo>
                  <a:cubicBezTo>
                    <a:pt x="2466" y="537"/>
                    <a:pt x="2327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6" name="Freeform 487"/>
            <p:cNvSpPr>
              <a:spLocks noEditPoints="1"/>
            </p:cNvSpPr>
            <p:nvPr/>
          </p:nvSpPr>
          <p:spPr bwMode="auto">
            <a:xfrm rot="16200000">
              <a:off x="10577485" y="3196932"/>
              <a:ext cx="633199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6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4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9 w 2028"/>
                <a:gd name="T19" fmla="*/ 481 h 522"/>
                <a:gd name="T20" fmla="*/ 9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6" y="62"/>
                    <a:pt x="1076" y="88"/>
                  </a:cubicBezTo>
                  <a:cubicBezTo>
                    <a:pt x="1076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4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9" y="481"/>
                  </a:cubicBezTo>
                  <a:cubicBezTo>
                    <a:pt x="0" y="490"/>
                    <a:pt x="0" y="505"/>
                    <a:pt x="9" y="515"/>
                  </a:cubicBezTo>
                  <a:cubicBezTo>
                    <a:pt x="14" y="520"/>
                    <a:pt x="20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0" y="152"/>
                    <a:pt x="1112" y="116"/>
                  </a:cubicBezTo>
                  <a:cubicBezTo>
                    <a:pt x="1441" y="139"/>
                    <a:pt x="1748" y="278"/>
                    <a:pt x="1984" y="513"/>
                  </a:cubicBezTo>
                  <a:cubicBezTo>
                    <a:pt x="1993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 rot="16200000">
              <a:off x="11139670" y="308908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12471" y="2029103"/>
            <a:ext cx="876069" cy="769616"/>
            <a:chOff x="10812471" y="2029103"/>
            <a:chExt cx="876069" cy="769616"/>
          </a:xfrm>
        </p:grpSpPr>
        <p:sp>
          <p:nvSpPr>
            <p:cNvPr id="502" name="Freeform 481"/>
            <p:cNvSpPr>
              <a:spLocks/>
            </p:cNvSpPr>
            <p:nvPr/>
          </p:nvSpPr>
          <p:spPr bwMode="auto">
            <a:xfrm rot="16200000">
              <a:off x="10974122" y="2084300"/>
              <a:ext cx="769616" cy="659221"/>
            </a:xfrm>
            <a:custGeom>
              <a:avLst/>
              <a:gdLst>
                <a:gd name="T0" fmla="*/ 2103 w 2467"/>
                <a:gd name="T1" fmla="*/ 5 h 2112"/>
                <a:gd name="T2" fmla="*/ 1755 w 2467"/>
                <a:gd name="T3" fmla="*/ 352 h 2112"/>
                <a:gd name="T4" fmla="*/ 1976 w 2467"/>
                <a:gd name="T5" fmla="*/ 879 h 2112"/>
                <a:gd name="T6" fmla="*/ 1235 w 2467"/>
                <a:gd name="T7" fmla="*/ 1619 h 2112"/>
                <a:gd name="T8" fmla="*/ 495 w 2467"/>
                <a:gd name="T9" fmla="*/ 879 h 2112"/>
                <a:gd name="T10" fmla="*/ 715 w 2467"/>
                <a:gd name="T11" fmla="*/ 352 h 2112"/>
                <a:gd name="T12" fmla="*/ 369 w 2467"/>
                <a:gd name="T13" fmla="*/ 0 h 2112"/>
                <a:gd name="T14" fmla="*/ 0 w 2467"/>
                <a:gd name="T15" fmla="*/ 879 h 2112"/>
                <a:gd name="T16" fmla="*/ 1234 w 2467"/>
                <a:gd name="T17" fmla="*/ 2112 h 2112"/>
                <a:gd name="T18" fmla="*/ 2467 w 2467"/>
                <a:gd name="T19" fmla="*/ 879 h 2112"/>
                <a:gd name="T20" fmla="*/ 2103 w 2467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6" y="673"/>
                    <a:pt x="1976" y="879"/>
                  </a:cubicBezTo>
                  <a:cubicBezTo>
                    <a:pt x="1976" y="1288"/>
                    <a:pt x="1644" y="1619"/>
                    <a:pt x="1235" y="1619"/>
                  </a:cubicBezTo>
                  <a:cubicBezTo>
                    <a:pt x="826" y="1619"/>
                    <a:pt x="495" y="1288"/>
                    <a:pt x="495" y="879"/>
                  </a:cubicBezTo>
                  <a:cubicBezTo>
                    <a:pt x="495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2" y="224"/>
                    <a:pt x="0" y="535"/>
                    <a:pt x="0" y="879"/>
                  </a:cubicBezTo>
                  <a:cubicBezTo>
                    <a:pt x="0" y="1560"/>
                    <a:pt x="553" y="2112"/>
                    <a:pt x="1234" y="2112"/>
                  </a:cubicBezTo>
                  <a:cubicBezTo>
                    <a:pt x="1915" y="2112"/>
                    <a:pt x="2467" y="1560"/>
                    <a:pt x="2467" y="879"/>
                  </a:cubicBezTo>
                  <a:cubicBezTo>
                    <a:pt x="2467" y="537"/>
                    <a:pt x="2328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8" name="Freeform 489"/>
            <p:cNvSpPr>
              <a:spLocks noEditPoints="1"/>
            </p:cNvSpPr>
            <p:nvPr/>
          </p:nvSpPr>
          <p:spPr bwMode="auto">
            <a:xfrm rot="16200000">
              <a:off x="10577880" y="2343336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9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9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9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8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5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9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 rot="16200000">
              <a:off x="11139670" y="223509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397264" y="727222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307568" y="2094893"/>
            <a:ext cx="63093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هزینه بالای تحقیق و توسعه برای ساخت نمونه صنعتی 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459993" y="3817515"/>
            <a:ext cx="62147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پیچیدگی بخش‌های مختلف پروژه به ویژه بخش اندازه‏گیری و نیازمندی به تیم خبره از تخصص‌های مختلف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365379" y="3010138"/>
            <a:ext cx="63093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اخذ تاییدیه های بین المللی و گواهینامه کار از سازمان محیط زیست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7" y="335118"/>
            <a:ext cx="3975173" cy="3616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360" y="4130565"/>
            <a:ext cx="3414466" cy="21885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586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3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3219450" y="1204814"/>
            <a:ext cx="5200717" cy="4553860"/>
            <a:chOff x="3508376" y="4776788"/>
            <a:chExt cx="1365188" cy="1195388"/>
          </a:xfrm>
        </p:grpSpPr>
        <p:sp>
          <p:nvSpPr>
            <p:cNvPr id="68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7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-216232" y="2338004"/>
            <a:ext cx="3754023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Reliability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و قابلیت اطمینان بالا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3991090" y="5818766"/>
            <a:ext cx="4516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مناسب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Resolution</a:t>
            </a:r>
            <a:endParaRPr lang="en-US" sz="2000" dirty="0"/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600889" y="5097485"/>
            <a:ext cx="3353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تائیدیه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استانداردهای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بین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المللی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مربوطه</a:t>
            </a:r>
            <a:endParaRPr lang="en-US" sz="2000" dirty="0"/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8295345" y="4130363"/>
            <a:ext cx="3818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امکان کالیبراسیون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پراب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‌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های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سامانه </a:t>
            </a:r>
            <a:endParaRPr lang="en-US" sz="2000" dirty="0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3694488" y="641416"/>
            <a:ext cx="42132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پشتیبانی از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پروتکل‌های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انتقال داده معروف</a:t>
            </a:r>
            <a:endParaRPr lang="en-US" sz="2000" dirty="0"/>
          </a:p>
        </p:txBody>
      </p:sp>
      <p:sp>
        <p:nvSpPr>
          <p:cNvPr id="94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5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6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7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8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9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xmlns="" id="{049CFEBB-D766-4009-A879-942E466E8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730" y="2459067"/>
            <a:ext cx="19371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/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مانیتورینگ آنلاین 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406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2" grpId="0"/>
      <p:bldP spid="93" grpId="0"/>
      <p:bldP spid="94" grpId="0" animBg="1" advAuto="0"/>
      <p:bldP spid="95" grpId="0" animBg="1" advAuto="0"/>
      <p:bldP spid="96" grpId="0" animBg="1" advAuto="0"/>
      <p:bldP spid="97" grpId="0" animBg="1" advAuto="0"/>
      <p:bldP spid="98" grpId="0" animBg="1" advAuto="0"/>
      <p:bldP spid="99" grpId="0" animBg="1" advAuto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79E81B6-D43F-4CF7-9AFD-D6DD9A0D4AD0}"/>
              </a:ext>
            </a:extLst>
          </p:cNvPr>
          <p:cNvSpPr txBox="1"/>
          <p:nvPr/>
        </p:nvSpPr>
        <p:spPr>
          <a:xfrm>
            <a:off x="690120" y="4302326"/>
            <a:ext cx="4331369" cy="2308324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endParaRPr lang="en-US" altLang="ko-KR" sz="7200" b="1" dirty="0">
              <a:solidFill>
                <a:srgbClr val="FEDE00"/>
              </a:solidFill>
              <a:effectLst>
                <a:reflection blurRad="6350" stA="60000" endA="900" endPos="60000" dist="60007" dir="5400000" sy="-100000" algn="bl" rotWithShape="0"/>
              </a:effectLst>
              <a:latin typeface="Calibri Light"/>
              <a:cs typeface="B Titr" panose="00000700000000000000" pitchFamily="2" charset="-78"/>
            </a:endParaRPr>
          </a:p>
          <a:p>
            <a:pPr algn="ctr">
              <a:defRPr/>
            </a:pPr>
            <a:r>
              <a:rPr lang="fa-IR" altLang="ko-KR" sz="7200" b="1" dirty="0">
                <a:solidFill>
                  <a:srgbClr val="FEDE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alibri Light"/>
                <a:cs typeface="B Titr" panose="00000700000000000000" pitchFamily="2" charset="-78"/>
              </a:rPr>
              <a:t>با تشکر</a:t>
            </a:r>
            <a:endParaRPr lang="ko-KR" altLang="en-US" sz="7200" b="1" dirty="0">
              <a:solidFill>
                <a:srgbClr val="FEDE00"/>
              </a:solidFill>
              <a:effectLst>
                <a:reflection blurRad="6350" stA="60000" endA="900" endPos="60000" dist="60007" dir="5400000" sy="-100000" algn="bl" rotWithShape="0"/>
              </a:effectLst>
              <a:latin typeface="Calibri Light"/>
              <a:cs typeface="B Titr" panose="000007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074511" y="445047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000" b="1" dirty="0">
                <a:solidFill>
                  <a:prstClr val="white"/>
                </a:solidFill>
                <a:latin typeface="Calibri Light"/>
                <a:cs typeface="B Nazanin" panose="00000400000000000000" pitchFamily="2" charset="-78"/>
              </a:rPr>
              <a:t>02188398543 - 02188398563</a:t>
            </a:r>
            <a:endParaRPr lang="en-US" sz="2000" b="1" dirty="0">
              <a:solidFill>
                <a:prstClr val="white"/>
              </a:solidFill>
              <a:latin typeface="Calibri Light"/>
              <a:cs typeface="B Nazanin" panose="000004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36044" y="1433836"/>
            <a:ext cx="2580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www.boomerangtt.com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88" y="2325278"/>
            <a:ext cx="581446" cy="581446"/>
          </a:xfrm>
          <a:prstGeom prst="ellipse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736044" y="2439381"/>
            <a:ext cx="1510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boomerangtt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36044" y="3444926"/>
            <a:ext cx="1510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boomerangtt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3" t="18659" r="21136" b="21144"/>
          <a:stretch/>
        </p:blipFill>
        <p:spPr>
          <a:xfrm>
            <a:off x="816476" y="1318804"/>
            <a:ext cx="574158" cy="59939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" b="98621" l="690" r="10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129" y="4400337"/>
            <a:ext cx="603619" cy="6036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14649" r="17630" b="15919"/>
          <a:stretch/>
        </p:blipFill>
        <p:spPr>
          <a:xfrm>
            <a:off x="816476" y="3319956"/>
            <a:ext cx="619272" cy="619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544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92806"/>
            <a:ext cx="1454198" cy="1175657"/>
          </a:xfrm>
          <a:prstGeom prst="rect">
            <a:avLst/>
          </a:prstGeom>
        </p:spPr>
      </p:pic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497099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6233C0-BFB2-4ECF-BAEB-6328A24822C8}"/>
              </a:ext>
            </a:extLst>
          </p:cNvPr>
          <p:cNvSpPr txBox="1"/>
          <p:nvPr/>
        </p:nvSpPr>
        <p:spPr bwMode="auto">
          <a:xfrm>
            <a:off x="10336698" y="864143"/>
            <a:ext cx="557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defRPr/>
            </a:pPr>
            <a:r>
              <a:rPr lang="fa-IR" sz="2400" kern="0" dirty="0" smtClean="0">
                <a:solidFill>
                  <a:srgbClr val="0070C0"/>
                </a:solidFill>
                <a:ea typeface="Arial Unicode MS"/>
                <a:cs typeface="B Titr" panose="00000700000000000000" pitchFamily="2" charset="-78"/>
              </a:rPr>
              <a:t>42</a:t>
            </a:r>
            <a:endParaRPr lang="fa-IR" sz="2400" kern="0" dirty="0">
              <a:solidFill>
                <a:srgbClr val="0070C0"/>
              </a:solidFill>
              <a:ea typeface="Arial Unicode MS"/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788228" y="1520572"/>
            <a:ext cx="793350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250000"/>
              </a:lnSpc>
              <a:defRPr/>
            </a:pPr>
            <a:r>
              <a:rPr lang="fa-IR" sz="2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</a:t>
            </a:r>
            <a:endParaRPr lang="en-US" sz="24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lvl="0" algn="r" rtl="1">
              <a:defRPr/>
            </a:pPr>
            <a:r>
              <a:rPr lang="fa-IR" sz="24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ساخت رله بومی با قابلیت تامین کلیه واحدهای حفاظتی متداول </a:t>
            </a:r>
            <a:r>
              <a:rPr lang="fa-IR" sz="240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به‌کاررفته </a:t>
            </a:r>
            <a:r>
              <a:rPr lang="fa-IR" sz="24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fa-IR" sz="240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رله‌های </a:t>
            </a:r>
            <a:r>
              <a:rPr lang="fa-IR" sz="24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پیشرفته شامل واحدهای حفاظتی با هدف :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حفاظت موتورهای با توان نامی بالا در مواجهه با رخداد خطا </a:t>
            </a:r>
            <a:endParaRPr lang="en-US" sz="240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حفظ پایداری رله در برابر شرایط شبه خطا و </a:t>
            </a:r>
            <a:r>
              <a:rPr lang="fa-IR" sz="240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حالت‌های </a:t>
            </a:r>
            <a:r>
              <a:rPr lang="fa-IR" sz="24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گذرا نظیر جریان </a:t>
            </a:r>
            <a:r>
              <a:rPr lang="fa-IR" sz="240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راه‌اندازی </a:t>
            </a:r>
            <a:endParaRPr lang="en-US" sz="240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حفاظت در برابر اضافه دما بر اساس سنسورهای اندازه گیری مستقیم دما</a:t>
            </a:r>
            <a:endParaRPr lang="en-US" sz="240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ایمن سازی در برابر حملات سایبری </a:t>
            </a:r>
            <a:endParaRPr lang="en-US" sz="240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0833" y="1522495"/>
            <a:ext cx="5544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fa-IR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طراحی و ساخت رله حفاظت موتور الکتریکی توان بالا با در نظر گرفتن ملاحظات امنیت سایبری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5" b="6734"/>
          <a:stretch/>
        </p:blipFill>
        <p:spPr>
          <a:xfrm>
            <a:off x="508960" y="950601"/>
            <a:ext cx="2603651" cy="22495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6" y="3319096"/>
            <a:ext cx="3187337" cy="20481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093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6" grpId="0"/>
      <p:bldP spid="2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50000" y="1825625"/>
            <a:ext cx="2449386" cy="549275"/>
            <a:chOff x="6350000" y="1825625"/>
            <a:chExt cx="2449386" cy="549275"/>
          </a:xfrm>
        </p:grpSpPr>
        <p:grpSp>
          <p:nvGrpSpPr>
            <p:cNvPr id="2" name="Group 1"/>
            <p:cNvGrpSpPr/>
            <p:nvPr/>
          </p:nvGrpSpPr>
          <p:grpSpPr>
            <a:xfrm>
              <a:off x="6350000" y="1825625"/>
              <a:ext cx="2449386" cy="549275"/>
              <a:chOff x="6350000" y="1825625"/>
              <a:chExt cx="2449386" cy="549275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C6150010-A241-40AE-B693-6CCF2FC60A07}"/>
                  </a:ext>
                </a:extLst>
              </p:cNvPr>
              <p:cNvSpPr/>
              <p:nvPr/>
            </p:nvSpPr>
            <p:spPr>
              <a:xfrm flipH="1">
                <a:off x="8583486" y="2119352"/>
                <a:ext cx="215900" cy="215900"/>
              </a:xfrm>
              <a:prstGeom prst="ellipse">
                <a:avLst/>
              </a:prstGeom>
              <a:solidFill>
                <a:srgbClr val="00A9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297161C5-F4E8-4DC9-8CE1-BC5029AB46B7}"/>
                  </a:ext>
                </a:extLst>
              </p:cNvPr>
              <p:cNvSpPr/>
              <p:nvPr/>
            </p:nvSpPr>
            <p:spPr>
              <a:xfrm flipH="1">
                <a:off x="6350000" y="1825625"/>
                <a:ext cx="549275" cy="549275"/>
              </a:xfrm>
              <a:prstGeom prst="ellipse">
                <a:avLst/>
              </a:prstGeom>
              <a:solidFill>
                <a:srgbClr val="00AA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C1074C65-F3DF-4063-B704-263954B9D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3249" y="2166146"/>
                <a:ext cx="10795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2" name="Freeform 108">
              <a:extLst>
                <a:ext uri="{FF2B5EF4-FFF2-40B4-BE49-F238E27FC236}">
                  <a16:creationId xmlns:a16="http://schemas.microsoft.com/office/drawing/2014/main" xmlns="" id="{6A02011B-41CE-4E20-9214-001F7D847E12}"/>
                </a:ext>
              </a:extLst>
            </p:cNvPr>
            <p:cNvSpPr/>
            <p:nvPr/>
          </p:nvSpPr>
          <p:spPr>
            <a:xfrm>
              <a:off x="6473825" y="1917700"/>
              <a:ext cx="280988" cy="311150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2700" kern="0" dirty="0">
                  <a:solidFill>
                    <a:prstClr val="white"/>
                  </a:solidFill>
                  <a:latin typeface="Arial"/>
                  <a:ea typeface="Arial Unicode MS"/>
                </a:rPr>
                <a:t>`</a:t>
              </a:r>
              <a:endParaRPr lang="ko-KR" altLang="en-US" sz="2700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20011" y="4782828"/>
            <a:ext cx="2189163" cy="549275"/>
            <a:chOff x="5920011" y="4576764"/>
            <a:chExt cx="2189163" cy="549275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96C9C49C-244A-4B48-BB07-7FB35C787A7B}"/>
                </a:ext>
              </a:extLst>
            </p:cNvPr>
            <p:cNvSpPr/>
            <p:nvPr/>
          </p:nvSpPr>
          <p:spPr>
            <a:xfrm flipH="1">
              <a:off x="5920011" y="4576764"/>
              <a:ext cx="550863" cy="549275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367BBC88-3979-4C87-AD97-EFBA350194D3}"/>
                </a:ext>
              </a:extLst>
            </p:cNvPr>
            <p:cNvSpPr/>
            <p:nvPr/>
          </p:nvSpPr>
          <p:spPr>
            <a:xfrm flipH="1">
              <a:off x="7891686" y="4719639"/>
              <a:ext cx="217488" cy="215900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D71F5839-AE34-4983-95D5-6D9987EDC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0736" y="4827589"/>
              <a:ext cx="1081088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124" name="Oval 25">
              <a:extLst>
                <a:ext uri="{FF2B5EF4-FFF2-40B4-BE49-F238E27FC236}">
                  <a16:creationId xmlns:a16="http://schemas.microsoft.com/office/drawing/2014/main" xmlns="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0499" y="464820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03850" y="3894185"/>
            <a:ext cx="2160588" cy="549275"/>
            <a:chOff x="5403850" y="3662363"/>
            <a:chExt cx="2160588" cy="549275"/>
          </a:xfrm>
        </p:grpSpPr>
        <p:grpSp>
          <p:nvGrpSpPr>
            <p:cNvPr id="4" name="Group 3"/>
            <p:cNvGrpSpPr/>
            <p:nvPr/>
          </p:nvGrpSpPr>
          <p:grpSpPr>
            <a:xfrm>
              <a:off x="5403850" y="3662363"/>
              <a:ext cx="2160588" cy="549275"/>
              <a:chOff x="5403850" y="3662363"/>
              <a:chExt cx="2160588" cy="549275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10779195-C1F9-46F6-BBB0-AC6619C7A224}"/>
                  </a:ext>
                </a:extLst>
              </p:cNvPr>
              <p:cNvSpPr/>
              <p:nvPr/>
            </p:nvSpPr>
            <p:spPr>
              <a:xfrm flipH="1">
                <a:off x="5403850" y="3662363"/>
                <a:ext cx="549275" cy="549275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BE3A8781-0799-4F9D-B3FB-EF3D78C56C97}"/>
                  </a:ext>
                </a:extLst>
              </p:cNvPr>
              <p:cNvSpPr/>
              <p:nvPr/>
            </p:nvSpPr>
            <p:spPr>
              <a:xfrm flipH="1">
                <a:off x="7348538" y="3805238"/>
                <a:ext cx="215900" cy="215900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AB14C15C-FE65-4F93-B089-3D1FAD537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0288" y="3913188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5" name="Rounded Rectangle 51">
              <a:extLst>
                <a:ext uri="{FF2B5EF4-FFF2-40B4-BE49-F238E27FC236}">
                  <a16:creationId xmlns:a16="http://schemas.microsoft.com/office/drawing/2014/main" xmlns="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5472907" y="3740944"/>
              <a:ext cx="414337" cy="39052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34293" y="2763046"/>
            <a:ext cx="2143125" cy="549275"/>
            <a:chOff x="5934293" y="2763046"/>
            <a:chExt cx="2143125" cy="549275"/>
          </a:xfrm>
        </p:grpSpPr>
        <p:grpSp>
          <p:nvGrpSpPr>
            <p:cNvPr id="3" name="Group 2"/>
            <p:cNvGrpSpPr/>
            <p:nvPr/>
          </p:nvGrpSpPr>
          <p:grpSpPr>
            <a:xfrm>
              <a:off x="5934293" y="2763046"/>
              <a:ext cx="2143125" cy="549275"/>
              <a:chOff x="5934293" y="2763046"/>
              <a:chExt cx="2143125" cy="549275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8D80F9A0-6C85-4B37-922B-5F9E59754C20}"/>
                  </a:ext>
                </a:extLst>
              </p:cNvPr>
              <p:cNvSpPr/>
              <p:nvPr/>
            </p:nvSpPr>
            <p:spPr>
              <a:xfrm flipH="1">
                <a:off x="5934293" y="2763046"/>
                <a:ext cx="549275" cy="549275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C08EB5F7-2BF1-425F-9FE0-4DB072808ACC}"/>
                  </a:ext>
                </a:extLst>
              </p:cNvPr>
              <p:cNvSpPr/>
              <p:nvPr/>
            </p:nvSpPr>
            <p:spPr>
              <a:xfrm flipH="1">
                <a:off x="7861518" y="2905921"/>
                <a:ext cx="215900" cy="215900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33120593-EBA9-4085-A4BE-56CE63874E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1206" y="3013871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6" name="Oval 35">
              <a:extLst>
                <a:ext uri="{FF2B5EF4-FFF2-40B4-BE49-F238E27FC236}">
                  <a16:creationId xmlns:a16="http://schemas.microsoft.com/office/drawing/2014/main" xmlns="" id="{BCF76AF1-1ADE-45FB-9D44-99BC7FEECFA3}"/>
                </a:ext>
              </a:extLst>
            </p:cNvPr>
            <p:cNvSpPr/>
            <p:nvPr/>
          </p:nvSpPr>
          <p:spPr>
            <a:xfrm>
              <a:off x="6077168" y="2844009"/>
              <a:ext cx="271463" cy="341312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1956685" y="1584923"/>
            <a:ext cx="42322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مشکلات تامین رله های حفاظتی پیشرفته از سازندگان معتبر و به ویژه پشتیبانی فنی ضعیف </a:t>
            </a: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357712" y="3709596"/>
            <a:ext cx="49941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مزیت اقتصادی رله ساخت داخل کشور در مقایسه با </a:t>
            </a:r>
            <a:r>
              <a:rPr lang="fa-IR" sz="2000" b="1" dirty="0" smtClean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نمونه‌های </a:t>
            </a:r>
            <a:r>
              <a:rPr lang="fa-IR" sz="2000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ساخته شده توسط شرکت های معتبر خارجی</a:t>
            </a: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90152" y="4760885"/>
            <a:ext cx="572825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مقاوم سازی حفاظت موتورهای الکتریکی برای مقابله با حملات سایبری :</a:t>
            </a:r>
          </a:p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	- تشخیص حمله سایبری مبتنی بر ثبات خطای ایمنی</a:t>
            </a:r>
          </a:p>
          <a:p>
            <a:pPr lvl="0"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	- </a:t>
            </a:r>
            <a:r>
              <a:rPr lang="fa-IR" b="1" dirty="0" smtClean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به‌کارگیری </a:t>
            </a: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الگوریتم های حفاظتی مقابله با حمله سایبری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846931" y="2684826"/>
            <a:ext cx="50347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/>
            <a:r>
              <a:rPr lang="fa-IR" sz="2000" b="1" dirty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اهمیت فنی و اقتصادی حفاظت الکتریکی موتورهای با توان بالا برای جلوگیری از رخداد حوادث گسترش یافته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06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812471" y="4604480"/>
            <a:ext cx="876069" cy="769616"/>
            <a:chOff x="10812471" y="4604480"/>
            <a:chExt cx="876069" cy="769616"/>
          </a:xfrm>
        </p:grpSpPr>
        <p:sp>
          <p:nvSpPr>
            <p:cNvPr id="495" name="Freeform 446"/>
            <p:cNvSpPr>
              <a:spLocks/>
            </p:cNvSpPr>
            <p:nvPr/>
          </p:nvSpPr>
          <p:spPr bwMode="auto">
            <a:xfrm rot="16200000">
              <a:off x="10974122" y="4659677"/>
              <a:ext cx="769616" cy="659221"/>
            </a:xfrm>
            <a:custGeom>
              <a:avLst/>
              <a:gdLst>
                <a:gd name="T0" fmla="*/ 2097 w 2466"/>
                <a:gd name="T1" fmla="*/ 0 h 2113"/>
                <a:gd name="T2" fmla="*/ 1748 w 2466"/>
                <a:gd name="T3" fmla="*/ 348 h 2113"/>
                <a:gd name="T4" fmla="*/ 1974 w 2466"/>
                <a:gd name="T5" fmla="*/ 880 h 2113"/>
                <a:gd name="T6" fmla="*/ 1233 w 2466"/>
                <a:gd name="T7" fmla="*/ 1620 h 2113"/>
                <a:gd name="T8" fmla="*/ 493 w 2466"/>
                <a:gd name="T9" fmla="*/ 880 h 2113"/>
                <a:gd name="T10" fmla="*/ 708 w 2466"/>
                <a:gd name="T11" fmla="*/ 358 h 2113"/>
                <a:gd name="T12" fmla="*/ 363 w 2466"/>
                <a:gd name="T13" fmla="*/ 7 h 2113"/>
                <a:gd name="T14" fmla="*/ 0 w 2466"/>
                <a:gd name="T15" fmla="*/ 880 h 2113"/>
                <a:gd name="T16" fmla="*/ 1233 w 2466"/>
                <a:gd name="T17" fmla="*/ 2113 h 2113"/>
                <a:gd name="T18" fmla="*/ 2466 w 2466"/>
                <a:gd name="T19" fmla="*/ 880 h 2113"/>
                <a:gd name="T20" fmla="*/ 2097 w 2466"/>
                <a:gd name="T21" fmla="*/ 0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3">
                  <a:moveTo>
                    <a:pt x="2097" y="0"/>
                  </a:moveTo>
                  <a:lnTo>
                    <a:pt x="1748" y="348"/>
                  </a:lnTo>
                  <a:cubicBezTo>
                    <a:pt x="1887" y="483"/>
                    <a:pt x="1974" y="671"/>
                    <a:pt x="1974" y="880"/>
                  </a:cubicBezTo>
                  <a:cubicBezTo>
                    <a:pt x="1974" y="1289"/>
                    <a:pt x="1642" y="1620"/>
                    <a:pt x="1233" y="1620"/>
                  </a:cubicBezTo>
                  <a:cubicBezTo>
                    <a:pt x="824" y="1620"/>
                    <a:pt x="493" y="1289"/>
                    <a:pt x="493" y="880"/>
                  </a:cubicBezTo>
                  <a:cubicBezTo>
                    <a:pt x="493" y="676"/>
                    <a:pt x="575" y="492"/>
                    <a:pt x="708" y="358"/>
                  </a:cubicBezTo>
                  <a:lnTo>
                    <a:pt x="363" y="7"/>
                  </a:lnTo>
                  <a:cubicBezTo>
                    <a:pt x="139" y="230"/>
                    <a:pt x="0" y="539"/>
                    <a:pt x="0" y="880"/>
                  </a:cubicBezTo>
                  <a:cubicBezTo>
                    <a:pt x="0" y="1561"/>
                    <a:pt x="552" y="2113"/>
                    <a:pt x="1233" y="2113"/>
                  </a:cubicBezTo>
                  <a:cubicBezTo>
                    <a:pt x="1914" y="2113"/>
                    <a:pt x="2466" y="1561"/>
                    <a:pt x="2466" y="880"/>
                  </a:cubicBezTo>
                  <a:cubicBezTo>
                    <a:pt x="2466" y="535"/>
                    <a:pt x="2325" y="224"/>
                    <a:pt x="2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4" name="Freeform 485"/>
            <p:cNvSpPr>
              <a:spLocks noEditPoints="1"/>
            </p:cNvSpPr>
            <p:nvPr/>
          </p:nvSpPr>
          <p:spPr bwMode="auto">
            <a:xfrm rot="16200000">
              <a:off x="10577880" y="4913193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 rot="16200000">
              <a:off x="11139670" y="4810468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812471" y="3746546"/>
            <a:ext cx="876857" cy="769616"/>
            <a:chOff x="10812471" y="3746546"/>
            <a:chExt cx="876857" cy="769616"/>
          </a:xfrm>
        </p:grpSpPr>
        <p:sp>
          <p:nvSpPr>
            <p:cNvPr id="497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5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12471" y="2883094"/>
            <a:ext cx="876069" cy="769616"/>
            <a:chOff x="10812471" y="2883094"/>
            <a:chExt cx="876069" cy="769616"/>
          </a:xfrm>
        </p:grpSpPr>
        <p:sp>
          <p:nvSpPr>
            <p:cNvPr id="498" name="Freeform 449"/>
            <p:cNvSpPr>
              <a:spLocks/>
            </p:cNvSpPr>
            <p:nvPr/>
          </p:nvSpPr>
          <p:spPr bwMode="auto">
            <a:xfrm rot="16200000">
              <a:off x="10974122" y="2938291"/>
              <a:ext cx="769616" cy="659221"/>
            </a:xfrm>
            <a:custGeom>
              <a:avLst/>
              <a:gdLst>
                <a:gd name="T0" fmla="*/ 2103 w 2466"/>
                <a:gd name="T1" fmla="*/ 5 h 2112"/>
                <a:gd name="T2" fmla="*/ 1755 w 2466"/>
                <a:gd name="T3" fmla="*/ 352 h 2112"/>
                <a:gd name="T4" fmla="*/ 1975 w 2466"/>
                <a:gd name="T5" fmla="*/ 879 h 2112"/>
                <a:gd name="T6" fmla="*/ 1235 w 2466"/>
                <a:gd name="T7" fmla="*/ 1619 h 2112"/>
                <a:gd name="T8" fmla="*/ 494 w 2466"/>
                <a:gd name="T9" fmla="*/ 879 h 2112"/>
                <a:gd name="T10" fmla="*/ 715 w 2466"/>
                <a:gd name="T11" fmla="*/ 352 h 2112"/>
                <a:gd name="T12" fmla="*/ 369 w 2466"/>
                <a:gd name="T13" fmla="*/ 0 h 2112"/>
                <a:gd name="T14" fmla="*/ 0 w 2466"/>
                <a:gd name="T15" fmla="*/ 879 h 2112"/>
                <a:gd name="T16" fmla="*/ 1233 w 2466"/>
                <a:gd name="T17" fmla="*/ 2112 h 2112"/>
                <a:gd name="T18" fmla="*/ 2466 w 2466"/>
                <a:gd name="T19" fmla="*/ 879 h 2112"/>
                <a:gd name="T20" fmla="*/ 2103 w 2466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5" y="673"/>
                    <a:pt x="1975" y="879"/>
                  </a:cubicBezTo>
                  <a:cubicBezTo>
                    <a:pt x="1975" y="1288"/>
                    <a:pt x="1644" y="1619"/>
                    <a:pt x="1235" y="1619"/>
                  </a:cubicBezTo>
                  <a:cubicBezTo>
                    <a:pt x="826" y="1619"/>
                    <a:pt x="494" y="1288"/>
                    <a:pt x="494" y="879"/>
                  </a:cubicBezTo>
                  <a:cubicBezTo>
                    <a:pt x="494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1" y="224"/>
                    <a:pt x="0" y="535"/>
                    <a:pt x="0" y="879"/>
                  </a:cubicBezTo>
                  <a:cubicBezTo>
                    <a:pt x="0" y="1560"/>
                    <a:pt x="552" y="2112"/>
                    <a:pt x="1233" y="2112"/>
                  </a:cubicBezTo>
                  <a:cubicBezTo>
                    <a:pt x="1914" y="2112"/>
                    <a:pt x="2466" y="1560"/>
                    <a:pt x="2466" y="879"/>
                  </a:cubicBezTo>
                  <a:cubicBezTo>
                    <a:pt x="2466" y="537"/>
                    <a:pt x="2327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6" name="Freeform 487"/>
            <p:cNvSpPr>
              <a:spLocks noEditPoints="1"/>
            </p:cNvSpPr>
            <p:nvPr/>
          </p:nvSpPr>
          <p:spPr bwMode="auto">
            <a:xfrm rot="16200000">
              <a:off x="10577485" y="3196932"/>
              <a:ext cx="633199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6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4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9 w 2028"/>
                <a:gd name="T19" fmla="*/ 481 h 522"/>
                <a:gd name="T20" fmla="*/ 9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6" y="62"/>
                    <a:pt x="1076" y="88"/>
                  </a:cubicBezTo>
                  <a:cubicBezTo>
                    <a:pt x="1076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4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9" y="481"/>
                  </a:cubicBezTo>
                  <a:cubicBezTo>
                    <a:pt x="0" y="490"/>
                    <a:pt x="0" y="505"/>
                    <a:pt x="9" y="515"/>
                  </a:cubicBezTo>
                  <a:cubicBezTo>
                    <a:pt x="14" y="520"/>
                    <a:pt x="20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0" y="152"/>
                    <a:pt x="1112" y="116"/>
                  </a:cubicBezTo>
                  <a:cubicBezTo>
                    <a:pt x="1441" y="139"/>
                    <a:pt x="1748" y="278"/>
                    <a:pt x="1984" y="513"/>
                  </a:cubicBezTo>
                  <a:cubicBezTo>
                    <a:pt x="1993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 rot="16200000">
              <a:off x="11139670" y="308908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12471" y="2029103"/>
            <a:ext cx="876069" cy="769616"/>
            <a:chOff x="10812471" y="2029103"/>
            <a:chExt cx="876069" cy="769616"/>
          </a:xfrm>
        </p:grpSpPr>
        <p:sp>
          <p:nvSpPr>
            <p:cNvPr id="502" name="Freeform 481"/>
            <p:cNvSpPr>
              <a:spLocks/>
            </p:cNvSpPr>
            <p:nvPr/>
          </p:nvSpPr>
          <p:spPr bwMode="auto">
            <a:xfrm rot="16200000">
              <a:off x="10974122" y="2084300"/>
              <a:ext cx="769616" cy="659221"/>
            </a:xfrm>
            <a:custGeom>
              <a:avLst/>
              <a:gdLst>
                <a:gd name="T0" fmla="*/ 2103 w 2467"/>
                <a:gd name="T1" fmla="*/ 5 h 2112"/>
                <a:gd name="T2" fmla="*/ 1755 w 2467"/>
                <a:gd name="T3" fmla="*/ 352 h 2112"/>
                <a:gd name="T4" fmla="*/ 1976 w 2467"/>
                <a:gd name="T5" fmla="*/ 879 h 2112"/>
                <a:gd name="T6" fmla="*/ 1235 w 2467"/>
                <a:gd name="T7" fmla="*/ 1619 h 2112"/>
                <a:gd name="T8" fmla="*/ 495 w 2467"/>
                <a:gd name="T9" fmla="*/ 879 h 2112"/>
                <a:gd name="T10" fmla="*/ 715 w 2467"/>
                <a:gd name="T11" fmla="*/ 352 h 2112"/>
                <a:gd name="T12" fmla="*/ 369 w 2467"/>
                <a:gd name="T13" fmla="*/ 0 h 2112"/>
                <a:gd name="T14" fmla="*/ 0 w 2467"/>
                <a:gd name="T15" fmla="*/ 879 h 2112"/>
                <a:gd name="T16" fmla="*/ 1234 w 2467"/>
                <a:gd name="T17" fmla="*/ 2112 h 2112"/>
                <a:gd name="T18" fmla="*/ 2467 w 2467"/>
                <a:gd name="T19" fmla="*/ 879 h 2112"/>
                <a:gd name="T20" fmla="*/ 2103 w 2467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6" y="673"/>
                    <a:pt x="1976" y="879"/>
                  </a:cubicBezTo>
                  <a:cubicBezTo>
                    <a:pt x="1976" y="1288"/>
                    <a:pt x="1644" y="1619"/>
                    <a:pt x="1235" y="1619"/>
                  </a:cubicBezTo>
                  <a:cubicBezTo>
                    <a:pt x="826" y="1619"/>
                    <a:pt x="495" y="1288"/>
                    <a:pt x="495" y="879"/>
                  </a:cubicBezTo>
                  <a:cubicBezTo>
                    <a:pt x="495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2" y="224"/>
                    <a:pt x="0" y="535"/>
                    <a:pt x="0" y="879"/>
                  </a:cubicBezTo>
                  <a:cubicBezTo>
                    <a:pt x="0" y="1560"/>
                    <a:pt x="553" y="2112"/>
                    <a:pt x="1234" y="2112"/>
                  </a:cubicBezTo>
                  <a:cubicBezTo>
                    <a:pt x="1915" y="2112"/>
                    <a:pt x="2467" y="1560"/>
                    <a:pt x="2467" y="879"/>
                  </a:cubicBezTo>
                  <a:cubicBezTo>
                    <a:pt x="2467" y="537"/>
                    <a:pt x="2328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8" name="Freeform 489"/>
            <p:cNvSpPr>
              <a:spLocks noEditPoints="1"/>
            </p:cNvSpPr>
            <p:nvPr/>
          </p:nvSpPr>
          <p:spPr bwMode="auto">
            <a:xfrm rot="16200000">
              <a:off x="10577880" y="2343336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9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9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9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8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5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9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 rot="16200000">
              <a:off x="11139670" y="223509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397264" y="727222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307568" y="2094893"/>
            <a:ext cx="63093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هزینه بالای تحقیق و توسعه برای ساخت رله صنعتی حفاظت موتور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645921" y="3817515"/>
            <a:ext cx="89709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توجه کافی به امنیت سایبری به دلیل عدم اطلاع برخی مدیران و کارشناسان فنی از پیامدهای آن در سیستم های صنعتی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326525" y="4754718"/>
            <a:ext cx="92903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پیچیدگی بخش‌های مختلف پروژه و نیازمندی به تیم خبره از تخصص‌های مختلف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017431" y="2843726"/>
            <a:ext cx="9599475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هزینه بالای تحقیق و توسعه برای شناسایی مشکلات سایبری در موتورهای الکتریکی و </a:t>
            </a:r>
            <a:r>
              <a:rPr lang="fa-IR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روش‌های </a:t>
            </a:r>
            <a:r>
              <a:rPr lang="fa-IR" sz="2000" b="1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مقابله با آن‌ها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86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3219450" y="1204814"/>
            <a:ext cx="5200717" cy="4553860"/>
            <a:chOff x="3508376" y="4776788"/>
            <a:chExt cx="1365188" cy="1195388"/>
          </a:xfrm>
        </p:grpSpPr>
        <p:sp>
          <p:nvSpPr>
            <p:cNvPr id="68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7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8213324" y="1946036"/>
            <a:ext cx="37540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لزوم بررسی حملات سایبری به زیرساخت‌های صنعت برق و بررسی مکانیزم عملکرد بدافزارهای مهم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3991090" y="5818766"/>
            <a:ext cx="4516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پیاده سازی استراتژی های مختلف امنیت سایبری</a:t>
            </a:r>
            <a:endParaRPr lang="en-US" sz="2000" dirty="0"/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600889" y="5097485"/>
            <a:ext cx="33537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دریافت تائیدیه تایپ تست رله حفاظتی از آزمایشگاه معتبر داخل کشور</a:t>
            </a:r>
            <a:endParaRPr lang="en-US" sz="2000" dirty="0"/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107226" y="3296729"/>
            <a:ext cx="3599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/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به‌کارگیری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پروتکل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Syslog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رله حفاظتی</a:t>
            </a:r>
            <a:endParaRPr lang="en-US" sz="2000" dirty="0"/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8295345" y="4130363"/>
            <a:ext cx="38180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پیاده‌سازی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توابع حفاظت موتور و توابع کمکی برای حفظ پایداری در شرایط شبه خطا </a:t>
            </a:r>
          </a:p>
          <a:p>
            <a:pPr algn="ctr" rtl="1"/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مشابه یکی از </a:t>
            </a: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رله‌های </a:t>
            </a: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مدرن موجود</a:t>
            </a:r>
            <a:endParaRPr lang="en-US" sz="2000" dirty="0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753293" y="494778"/>
            <a:ext cx="5403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/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پیاده‌سازی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پروتکل مخابراتی توافقی و مناسب در رله حفاظت موتور</a:t>
            </a:r>
            <a:endParaRPr lang="en-US" sz="2000" dirty="0"/>
          </a:p>
        </p:txBody>
      </p:sp>
      <p:sp>
        <p:nvSpPr>
          <p:cNvPr id="94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5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6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7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8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9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34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 animBg="1" advAuto="0"/>
      <p:bldP spid="95" grpId="0" animBg="1" advAuto="0"/>
      <p:bldP spid="96" grpId="0" animBg="1" advAuto="0"/>
      <p:bldP spid="97" grpId="0" animBg="1" advAuto="0"/>
      <p:bldP spid="98" grpId="0" animBg="1" advAuto="0"/>
      <p:bldP spid="99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62773"/>
            <a:ext cx="1454198" cy="1175657"/>
          </a:xfrm>
          <a:prstGeom prst="rect">
            <a:avLst/>
          </a:prstGeom>
        </p:spPr>
      </p:pic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60739" y="76706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6233C0-BFB2-4ECF-BAEB-6328A24822C8}"/>
              </a:ext>
            </a:extLst>
          </p:cNvPr>
          <p:cNvSpPr txBox="1"/>
          <p:nvPr/>
        </p:nvSpPr>
        <p:spPr bwMode="auto">
          <a:xfrm>
            <a:off x="10166898" y="1087548"/>
            <a:ext cx="6157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defRPr/>
            </a:pPr>
            <a:r>
              <a:rPr lang="fa-IR" sz="2400" kern="0" dirty="0" smtClean="0">
                <a:solidFill>
                  <a:srgbClr val="0070C0"/>
                </a:solidFill>
                <a:ea typeface="Arial Unicode MS"/>
                <a:cs typeface="B Titr" panose="00000700000000000000" pitchFamily="2" charset="-78"/>
              </a:rPr>
              <a:t>43</a:t>
            </a:r>
            <a:endParaRPr lang="fa-IR" sz="2400" kern="0" dirty="0">
              <a:solidFill>
                <a:srgbClr val="0070C0"/>
              </a:solidFill>
              <a:ea typeface="Arial Unicode MS"/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0833" y="1792462"/>
            <a:ext cx="55440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fa-IR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طراحی و ساخت سیستم </a:t>
            </a:r>
            <a:r>
              <a:rPr lang="en-US" sz="2000" b="1" kern="0" dirty="0">
                <a:solidFill>
                  <a:srgbClr val="0070C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Supervisory</a:t>
            </a:r>
            <a:r>
              <a:rPr lang="fa-IR" sz="2000" kern="0" dirty="0">
                <a:solidFill>
                  <a:srgbClr val="0070C0"/>
                </a:solidFill>
                <a:cs typeface="B Titr" panose="00000700000000000000" pitchFamily="2" charset="-78"/>
              </a:rPr>
              <a:t> توربین بخار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E999795-64EF-4BCD-928F-7EDE4AB9368C}"/>
              </a:ext>
            </a:extLst>
          </p:cNvPr>
          <p:cNvGrpSpPr/>
          <p:nvPr/>
        </p:nvGrpSpPr>
        <p:grpSpPr>
          <a:xfrm>
            <a:off x="83450" y="1248286"/>
            <a:ext cx="6096000" cy="4248150"/>
            <a:chOff x="251637" y="1522302"/>
            <a:chExt cx="6096000" cy="42481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8B6E920-FF80-4A8F-8637-03EFAADE7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37" y="1522302"/>
              <a:ext cx="6096000" cy="424815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CD016AC-098F-462B-B96C-CA01193506E8}"/>
                </a:ext>
              </a:extLst>
            </p:cNvPr>
            <p:cNvSpPr/>
            <p:nvPr/>
          </p:nvSpPr>
          <p:spPr>
            <a:xfrm>
              <a:off x="808074" y="1549213"/>
              <a:ext cx="124401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73210" y="2668064"/>
            <a:ext cx="4429230" cy="275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>
              <a:lnSpc>
                <a:spcPct val="250000"/>
              </a:lnSpc>
              <a:defRPr/>
            </a:pPr>
            <a:r>
              <a:rPr lang="fa-IR" sz="20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</a:t>
            </a:r>
            <a:endParaRPr lang="en-US" sz="20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lvl="0" algn="r" rtl="1">
              <a:defRPr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طراحی و ساخت سیستم بومی </a:t>
            </a:r>
            <a:r>
              <a:rPr lang="en-US" sz="2000" dirty="0">
                <a:solidFill>
                  <a:prstClr val="black"/>
                </a:solidFill>
                <a:latin typeface="Adobe Devanagari" panose="02040503050201020203" pitchFamily="18" charset="0"/>
                <a:ea typeface="Calibri" panose="020F0502020204030204" pitchFamily="34" charset="0"/>
                <a:cs typeface="Adobe Devanagari" panose="02040503050201020203" pitchFamily="18" charset="0"/>
              </a:rPr>
              <a:t>Supervisory</a:t>
            </a: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 پایش وضعیت و حفاظت کامل توربین بخار شامل :</a:t>
            </a:r>
          </a:p>
          <a:p>
            <a:pPr lvl="0" algn="r" rtl="1"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algn="r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سیستم پایش و حفاظت </a:t>
            </a:r>
            <a:r>
              <a:rPr lang="fa-IR" sz="200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فراجهش </a:t>
            </a: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سرعت توربین</a:t>
            </a:r>
          </a:p>
          <a:p>
            <a:pPr marL="342900" indent="-342900" algn="r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سیستم پایش و حفاظت ارتعاشات توربین</a:t>
            </a:r>
          </a:p>
          <a:p>
            <a:pPr marL="342900" indent="-342900" algn="r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B Nazanin" panose="00000400000000000000" pitchFamily="2" charset="-78"/>
              </a:rPr>
              <a:t>سیستم پایش و حفاظت دما</a:t>
            </a:r>
            <a:endParaRPr lang="en-US" sz="200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7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6" grpId="0"/>
      <p:bldP spid="3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50000" y="1825625"/>
            <a:ext cx="2449386" cy="549275"/>
            <a:chOff x="6350000" y="1825625"/>
            <a:chExt cx="2449386" cy="549275"/>
          </a:xfrm>
        </p:grpSpPr>
        <p:grpSp>
          <p:nvGrpSpPr>
            <p:cNvPr id="2" name="Group 1"/>
            <p:cNvGrpSpPr/>
            <p:nvPr/>
          </p:nvGrpSpPr>
          <p:grpSpPr>
            <a:xfrm>
              <a:off x="6350000" y="1825625"/>
              <a:ext cx="2449386" cy="549275"/>
              <a:chOff x="6350000" y="1825625"/>
              <a:chExt cx="2449386" cy="549275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C6150010-A241-40AE-B693-6CCF2FC60A07}"/>
                  </a:ext>
                </a:extLst>
              </p:cNvPr>
              <p:cNvSpPr/>
              <p:nvPr/>
            </p:nvSpPr>
            <p:spPr>
              <a:xfrm flipH="1">
                <a:off x="8583486" y="2119352"/>
                <a:ext cx="215900" cy="215900"/>
              </a:xfrm>
              <a:prstGeom prst="ellipse">
                <a:avLst/>
              </a:prstGeom>
              <a:solidFill>
                <a:srgbClr val="00A9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297161C5-F4E8-4DC9-8CE1-BC5029AB46B7}"/>
                  </a:ext>
                </a:extLst>
              </p:cNvPr>
              <p:cNvSpPr/>
              <p:nvPr/>
            </p:nvSpPr>
            <p:spPr>
              <a:xfrm flipH="1">
                <a:off x="6350000" y="1825625"/>
                <a:ext cx="549275" cy="549275"/>
              </a:xfrm>
              <a:prstGeom prst="ellipse">
                <a:avLst/>
              </a:prstGeom>
              <a:solidFill>
                <a:srgbClr val="00AA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C1074C65-F3DF-4063-B704-263954B9D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3249" y="2166146"/>
                <a:ext cx="10795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2" name="Freeform 108">
              <a:extLst>
                <a:ext uri="{FF2B5EF4-FFF2-40B4-BE49-F238E27FC236}">
                  <a16:creationId xmlns:a16="http://schemas.microsoft.com/office/drawing/2014/main" xmlns="" id="{6A02011B-41CE-4E20-9214-001F7D847E12}"/>
                </a:ext>
              </a:extLst>
            </p:cNvPr>
            <p:cNvSpPr/>
            <p:nvPr/>
          </p:nvSpPr>
          <p:spPr>
            <a:xfrm>
              <a:off x="6473825" y="1917700"/>
              <a:ext cx="280988" cy="311150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2700" kern="0" dirty="0">
                  <a:solidFill>
                    <a:prstClr val="white"/>
                  </a:solidFill>
                  <a:latin typeface="Arial"/>
                  <a:ea typeface="Arial Unicode MS"/>
                </a:rPr>
                <a:t>`</a:t>
              </a:r>
              <a:endParaRPr lang="ko-KR" altLang="en-US" sz="2700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03850" y="3894185"/>
            <a:ext cx="2160588" cy="549275"/>
            <a:chOff x="5403850" y="3662363"/>
            <a:chExt cx="2160588" cy="549275"/>
          </a:xfrm>
        </p:grpSpPr>
        <p:grpSp>
          <p:nvGrpSpPr>
            <p:cNvPr id="4" name="Group 3"/>
            <p:cNvGrpSpPr/>
            <p:nvPr/>
          </p:nvGrpSpPr>
          <p:grpSpPr>
            <a:xfrm>
              <a:off x="5403850" y="3662363"/>
              <a:ext cx="2160588" cy="549275"/>
              <a:chOff x="5403850" y="3662363"/>
              <a:chExt cx="2160588" cy="549275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10779195-C1F9-46F6-BBB0-AC6619C7A224}"/>
                  </a:ext>
                </a:extLst>
              </p:cNvPr>
              <p:cNvSpPr/>
              <p:nvPr/>
            </p:nvSpPr>
            <p:spPr>
              <a:xfrm flipH="1">
                <a:off x="5403850" y="3662363"/>
                <a:ext cx="549275" cy="549275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BE3A8781-0799-4F9D-B3FB-EF3D78C56C97}"/>
                  </a:ext>
                </a:extLst>
              </p:cNvPr>
              <p:cNvSpPr/>
              <p:nvPr/>
            </p:nvSpPr>
            <p:spPr>
              <a:xfrm flipH="1">
                <a:off x="7348538" y="3805238"/>
                <a:ext cx="215900" cy="215900"/>
              </a:xfrm>
              <a:prstGeom prst="ellipse">
                <a:avLst/>
              </a:prstGeom>
              <a:solidFill>
                <a:srgbClr val="BB53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AB14C15C-FE65-4F93-B089-3D1FAD537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0288" y="3913188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5" name="Rounded Rectangle 51">
              <a:extLst>
                <a:ext uri="{FF2B5EF4-FFF2-40B4-BE49-F238E27FC236}">
                  <a16:creationId xmlns:a16="http://schemas.microsoft.com/office/drawing/2014/main" xmlns="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5472907" y="3740944"/>
              <a:ext cx="414337" cy="390525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34293" y="2763046"/>
            <a:ext cx="2143125" cy="549275"/>
            <a:chOff x="5934293" y="2763046"/>
            <a:chExt cx="2143125" cy="549275"/>
          </a:xfrm>
        </p:grpSpPr>
        <p:grpSp>
          <p:nvGrpSpPr>
            <p:cNvPr id="3" name="Group 2"/>
            <p:cNvGrpSpPr/>
            <p:nvPr/>
          </p:nvGrpSpPr>
          <p:grpSpPr>
            <a:xfrm>
              <a:off x="5934293" y="2763046"/>
              <a:ext cx="2143125" cy="549275"/>
              <a:chOff x="5934293" y="2763046"/>
              <a:chExt cx="2143125" cy="549275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8D80F9A0-6C85-4B37-922B-5F9E59754C20}"/>
                  </a:ext>
                </a:extLst>
              </p:cNvPr>
              <p:cNvSpPr/>
              <p:nvPr/>
            </p:nvSpPr>
            <p:spPr>
              <a:xfrm flipH="1">
                <a:off x="5934293" y="2763046"/>
                <a:ext cx="549275" cy="549275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C08EB5F7-2BF1-425F-9FE0-4DB072808ACC}"/>
                  </a:ext>
                </a:extLst>
              </p:cNvPr>
              <p:cNvSpPr/>
              <p:nvPr/>
            </p:nvSpPr>
            <p:spPr>
              <a:xfrm flipH="1">
                <a:off x="7861518" y="2905921"/>
                <a:ext cx="215900" cy="215900"/>
              </a:xfrm>
              <a:prstGeom prst="ellipse">
                <a:avLst/>
              </a:prstGeom>
              <a:solidFill>
                <a:srgbClr val="01AD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7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33120593-EBA9-4085-A4BE-56CE63874E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1206" y="3013871"/>
                <a:ext cx="10810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sp>
          <p:nvSpPr>
            <p:cNvPr id="126" name="Oval 35">
              <a:extLst>
                <a:ext uri="{FF2B5EF4-FFF2-40B4-BE49-F238E27FC236}">
                  <a16:creationId xmlns:a16="http://schemas.microsoft.com/office/drawing/2014/main" xmlns="" id="{BCF76AF1-1ADE-45FB-9D44-99BC7FEECFA3}"/>
                </a:ext>
              </a:extLst>
            </p:cNvPr>
            <p:cNvSpPr/>
            <p:nvPr/>
          </p:nvSpPr>
          <p:spPr>
            <a:xfrm>
              <a:off x="6077168" y="2844009"/>
              <a:ext cx="271463" cy="341312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846931" y="2684826"/>
            <a:ext cx="50347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/>
            <a:r>
              <a:rPr lang="fa-IR" sz="2000" b="1" dirty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اهمیت فنی و اقتصادی پایش وضعیت و حفاظت توربین به منظور </a:t>
            </a:r>
            <a:r>
              <a:rPr lang="fa-IR" sz="2000" b="1" dirty="0" smtClean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پیشگیری </a:t>
            </a:r>
            <a:r>
              <a:rPr lang="fa-IR" sz="2000" b="1" dirty="0">
                <a:solidFill>
                  <a:srgbClr val="3DBED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از وقوع حوادث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CA6C966-6ED2-49C8-8E83-7827C50F5EA7}"/>
              </a:ext>
            </a:extLst>
          </p:cNvPr>
          <p:cNvGrpSpPr/>
          <p:nvPr/>
        </p:nvGrpSpPr>
        <p:grpSpPr>
          <a:xfrm>
            <a:off x="6016587" y="5126296"/>
            <a:ext cx="2189163" cy="549275"/>
            <a:chOff x="5920011" y="4576764"/>
            <a:chExt cx="2189163" cy="54927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BAF74E47-F038-4F91-B990-557BB0FBB2D3}"/>
                </a:ext>
              </a:extLst>
            </p:cNvPr>
            <p:cNvSpPr/>
            <p:nvPr/>
          </p:nvSpPr>
          <p:spPr>
            <a:xfrm flipH="1">
              <a:off x="5920011" y="4576764"/>
              <a:ext cx="550863" cy="549275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E56BB664-7549-4B05-8713-32FA3DB519E8}"/>
                </a:ext>
              </a:extLst>
            </p:cNvPr>
            <p:cNvSpPr/>
            <p:nvPr/>
          </p:nvSpPr>
          <p:spPr>
            <a:xfrm flipH="1">
              <a:off x="7891686" y="4719639"/>
              <a:ext cx="217488" cy="215900"/>
            </a:xfrm>
            <a:prstGeom prst="ellipse">
              <a:avLst/>
            </a:prstGeom>
            <a:solidFill>
              <a:srgbClr val="E3762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257CDDA1-D01A-4266-8BA2-9098361C3F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0736" y="4827589"/>
              <a:ext cx="1081088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36" name="Oval 25">
              <a:extLst>
                <a:ext uri="{FF2B5EF4-FFF2-40B4-BE49-F238E27FC236}">
                  <a16:creationId xmlns:a16="http://schemas.microsoft.com/office/drawing/2014/main" xmlns="" id="{12B6A28C-CD3C-430E-802F-F619299234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0499" y="464820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37" name="Rectangle 7">
            <a:extLst>
              <a:ext uri="{FF2B5EF4-FFF2-40B4-BE49-F238E27FC236}">
                <a16:creationId xmlns:a16="http://schemas.microsoft.com/office/drawing/2014/main" xmlns="" id="{A39E6279-F671-4F88-9C1E-C484B6685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28" y="5104353"/>
            <a:ext cx="5728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استفاده حداکثری از </a:t>
            </a:r>
            <a:r>
              <a:rPr lang="fa-IR" b="1" dirty="0" smtClean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ظرفیت‌های </a:t>
            </a: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داخلی و حمایت از </a:t>
            </a:r>
            <a:r>
              <a:rPr lang="fa-IR" b="1" smtClean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شرکت‌های دانش‌بنیان </a:t>
            </a:r>
            <a:r>
              <a:rPr lang="fa-IR" b="1" dirty="0">
                <a:solidFill>
                  <a:srgbClr val="E99359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فعال در این زمینه</a:t>
            </a:r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xmlns="" id="{D93679C3-3282-4701-B1A2-925F9D8B1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01" y="1796855"/>
            <a:ext cx="583127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مشکلات </a:t>
            </a:r>
            <a:r>
              <a:rPr lang="fa-I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تامین سیستم‌های حفاظتی پیشرفته </a:t>
            </a: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از سازندگان معتبر</a:t>
            </a:r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xmlns="" id="{CEA20AD2-3101-40CD-8976-71A4CA1EE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12" y="3709596"/>
            <a:ext cx="49941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توجیه اقتصادی سیستم پایش و حفاظت ساخت داخل کشور در مقایسه با </a:t>
            </a:r>
            <a:r>
              <a:rPr lang="fa-IR" sz="2000" b="1" dirty="0" smtClean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نمونه‌‌‌‌های </a:t>
            </a:r>
            <a:r>
              <a:rPr lang="fa-IR" sz="2000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ساخته شده توسط </a:t>
            </a:r>
            <a:r>
              <a:rPr lang="fa-IR" sz="2000" b="1" dirty="0" smtClean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شرکت‌های </a:t>
            </a:r>
            <a:r>
              <a:rPr lang="fa-IR" sz="2000" b="1" dirty="0">
                <a:solidFill>
                  <a:srgbClr val="954F72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معتبر خارجی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96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37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812471" y="3746546"/>
            <a:ext cx="876857" cy="769616"/>
            <a:chOff x="10812471" y="3746546"/>
            <a:chExt cx="876857" cy="769616"/>
          </a:xfrm>
        </p:grpSpPr>
        <p:sp>
          <p:nvSpPr>
            <p:cNvPr id="497" name="Freeform 448"/>
            <p:cNvSpPr>
              <a:spLocks/>
            </p:cNvSpPr>
            <p:nvPr/>
          </p:nvSpPr>
          <p:spPr bwMode="auto">
            <a:xfrm rot="16200000">
              <a:off x="10974121" y="3800955"/>
              <a:ext cx="769616" cy="660798"/>
            </a:xfrm>
            <a:custGeom>
              <a:avLst/>
              <a:gdLst>
                <a:gd name="T0" fmla="*/ 2105 w 2466"/>
                <a:gd name="T1" fmla="*/ 13 h 2118"/>
                <a:gd name="T2" fmla="*/ 1760 w 2466"/>
                <a:gd name="T3" fmla="*/ 358 h 2118"/>
                <a:gd name="T4" fmla="*/ 1978 w 2466"/>
                <a:gd name="T5" fmla="*/ 882 h 2118"/>
                <a:gd name="T6" fmla="*/ 1238 w 2466"/>
                <a:gd name="T7" fmla="*/ 1622 h 2118"/>
                <a:gd name="T8" fmla="*/ 497 w 2466"/>
                <a:gd name="T9" fmla="*/ 882 h 2118"/>
                <a:gd name="T10" fmla="*/ 720 w 2466"/>
                <a:gd name="T11" fmla="*/ 353 h 2118"/>
                <a:gd name="T12" fmla="*/ 374 w 2466"/>
                <a:gd name="T13" fmla="*/ 0 h 2118"/>
                <a:gd name="T14" fmla="*/ 0 w 2466"/>
                <a:gd name="T15" fmla="*/ 884 h 2118"/>
                <a:gd name="T16" fmla="*/ 1233 w 2466"/>
                <a:gd name="T17" fmla="*/ 2118 h 2118"/>
                <a:gd name="T18" fmla="*/ 2466 w 2466"/>
                <a:gd name="T19" fmla="*/ 884 h 2118"/>
                <a:gd name="T20" fmla="*/ 2105 w 2466"/>
                <a:gd name="T21" fmla="*/ 13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8">
                  <a:moveTo>
                    <a:pt x="2105" y="13"/>
                  </a:moveTo>
                  <a:lnTo>
                    <a:pt x="1760" y="358"/>
                  </a:lnTo>
                  <a:cubicBezTo>
                    <a:pt x="1895" y="492"/>
                    <a:pt x="1978" y="677"/>
                    <a:pt x="1978" y="882"/>
                  </a:cubicBezTo>
                  <a:cubicBezTo>
                    <a:pt x="1978" y="1291"/>
                    <a:pt x="1647" y="1622"/>
                    <a:pt x="1238" y="1622"/>
                  </a:cubicBezTo>
                  <a:cubicBezTo>
                    <a:pt x="829" y="1622"/>
                    <a:pt x="497" y="1291"/>
                    <a:pt x="497" y="882"/>
                  </a:cubicBezTo>
                  <a:cubicBezTo>
                    <a:pt x="497" y="675"/>
                    <a:pt x="583" y="487"/>
                    <a:pt x="720" y="353"/>
                  </a:cubicBezTo>
                  <a:lnTo>
                    <a:pt x="374" y="0"/>
                  </a:lnTo>
                  <a:cubicBezTo>
                    <a:pt x="143" y="224"/>
                    <a:pt x="0" y="537"/>
                    <a:pt x="0" y="884"/>
                  </a:cubicBezTo>
                  <a:cubicBezTo>
                    <a:pt x="0" y="1565"/>
                    <a:pt x="552" y="2118"/>
                    <a:pt x="1233" y="2118"/>
                  </a:cubicBezTo>
                  <a:cubicBezTo>
                    <a:pt x="1914" y="2118"/>
                    <a:pt x="2466" y="1565"/>
                    <a:pt x="2466" y="884"/>
                  </a:cubicBezTo>
                  <a:cubicBezTo>
                    <a:pt x="2466" y="544"/>
                    <a:pt x="2328" y="236"/>
                    <a:pt x="2105" y="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5" name="Freeform 486"/>
            <p:cNvSpPr>
              <a:spLocks noEditPoints="1"/>
            </p:cNvSpPr>
            <p:nvPr/>
          </p:nvSpPr>
          <p:spPr bwMode="auto">
            <a:xfrm rot="16200000">
              <a:off x="10577880" y="4052106"/>
              <a:ext cx="632410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7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5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4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1" y="152"/>
                    <a:pt x="1112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 rot="16200000">
              <a:off x="11139670" y="3951746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12471" y="2883094"/>
            <a:ext cx="876069" cy="769616"/>
            <a:chOff x="10812471" y="2883094"/>
            <a:chExt cx="876069" cy="769616"/>
          </a:xfrm>
        </p:grpSpPr>
        <p:sp>
          <p:nvSpPr>
            <p:cNvPr id="498" name="Freeform 449"/>
            <p:cNvSpPr>
              <a:spLocks/>
            </p:cNvSpPr>
            <p:nvPr/>
          </p:nvSpPr>
          <p:spPr bwMode="auto">
            <a:xfrm rot="16200000">
              <a:off x="10974122" y="2938291"/>
              <a:ext cx="769616" cy="659221"/>
            </a:xfrm>
            <a:custGeom>
              <a:avLst/>
              <a:gdLst>
                <a:gd name="T0" fmla="*/ 2103 w 2466"/>
                <a:gd name="T1" fmla="*/ 5 h 2112"/>
                <a:gd name="T2" fmla="*/ 1755 w 2466"/>
                <a:gd name="T3" fmla="*/ 352 h 2112"/>
                <a:gd name="T4" fmla="*/ 1975 w 2466"/>
                <a:gd name="T5" fmla="*/ 879 h 2112"/>
                <a:gd name="T6" fmla="*/ 1235 w 2466"/>
                <a:gd name="T7" fmla="*/ 1619 h 2112"/>
                <a:gd name="T8" fmla="*/ 494 w 2466"/>
                <a:gd name="T9" fmla="*/ 879 h 2112"/>
                <a:gd name="T10" fmla="*/ 715 w 2466"/>
                <a:gd name="T11" fmla="*/ 352 h 2112"/>
                <a:gd name="T12" fmla="*/ 369 w 2466"/>
                <a:gd name="T13" fmla="*/ 0 h 2112"/>
                <a:gd name="T14" fmla="*/ 0 w 2466"/>
                <a:gd name="T15" fmla="*/ 879 h 2112"/>
                <a:gd name="T16" fmla="*/ 1233 w 2466"/>
                <a:gd name="T17" fmla="*/ 2112 h 2112"/>
                <a:gd name="T18" fmla="*/ 2466 w 2466"/>
                <a:gd name="T19" fmla="*/ 879 h 2112"/>
                <a:gd name="T20" fmla="*/ 2103 w 2466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6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5" y="673"/>
                    <a:pt x="1975" y="879"/>
                  </a:cubicBezTo>
                  <a:cubicBezTo>
                    <a:pt x="1975" y="1288"/>
                    <a:pt x="1644" y="1619"/>
                    <a:pt x="1235" y="1619"/>
                  </a:cubicBezTo>
                  <a:cubicBezTo>
                    <a:pt x="826" y="1619"/>
                    <a:pt x="494" y="1288"/>
                    <a:pt x="494" y="879"/>
                  </a:cubicBezTo>
                  <a:cubicBezTo>
                    <a:pt x="494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1" y="224"/>
                    <a:pt x="0" y="535"/>
                    <a:pt x="0" y="879"/>
                  </a:cubicBezTo>
                  <a:cubicBezTo>
                    <a:pt x="0" y="1560"/>
                    <a:pt x="552" y="2112"/>
                    <a:pt x="1233" y="2112"/>
                  </a:cubicBezTo>
                  <a:cubicBezTo>
                    <a:pt x="1914" y="2112"/>
                    <a:pt x="2466" y="1560"/>
                    <a:pt x="2466" y="879"/>
                  </a:cubicBezTo>
                  <a:cubicBezTo>
                    <a:pt x="2466" y="537"/>
                    <a:pt x="2327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6" name="Freeform 487"/>
            <p:cNvSpPr>
              <a:spLocks noEditPoints="1"/>
            </p:cNvSpPr>
            <p:nvPr/>
          </p:nvSpPr>
          <p:spPr bwMode="auto">
            <a:xfrm rot="16200000">
              <a:off x="10577485" y="3196932"/>
              <a:ext cx="633199" cy="163228"/>
            </a:xfrm>
            <a:custGeom>
              <a:avLst/>
              <a:gdLst>
                <a:gd name="T0" fmla="*/ 1028 w 2028"/>
                <a:gd name="T1" fmla="*/ 137 h 522"/>
                <a:gd name="T2" fmla="*/ 980 w 2028"/>
                <a:gd name="T3" fmla="*/ 88 h 522"/>
                <a:gd name="T4" fmla="*/ 1028 w 2028"/>
                <a:gd name="T5" fmla="*/ 40 h 522"/>
                <a:gd name="T6" fmla="*/ 1076 w 2028"/>
                <a:gd name="T7" fmla="*/ 88 h 522"/>
                <a:gd name="T8" fmla="*/ 1028 w 2028"/>
                <a:gd name="T9" fmla="*/ 137 h 522"/>
                <a:gd name="T10" fmla="*/ 2018 w 2028"/>
                <a:gd name="T11" fmla="*/ 478 h 522"/>
                <a:gd name="T12" fmla="*/ 1114 w 2028"/>
                <a:gd name="T13" fmla="*/ 68 h 522"/>
                <a:gd name="T14" fmla="*/ 1028 w 2028"/>
                <a:gd name="T15" fmla="*/ 0 h 522"/>
                <a:gd name="T16" fmla="*/ 943 w 2028"/>
                <a:gd name="T17" fmla="*/ 66 h 522"/>
                <a:gd name="T18" fmla="*/ 9 w 2028"/>
                <a:gd name="T19" fmla="*/ 481 h 522"/>
                <a:gd name="T20" fmla="*/ 9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8 w 2028"/>
                <a:gd name="T29" fmla="*/ 177 h 522"/>
                <a:gd name="T30" fmla="*/ 1112 w 2028"/>
                <a:gd name="T31" fmla="*/ 116 h 522"/>
                <a:gd name="T32" fmla="*/ 1984 w 2028"/>
                <a:gd name="T33" fmla="*/ 513 h 522"/>
                <a:gd name="T34" fmla="*/ 2018 w 2028"/>
                <a:gd name="T35" fmla="*/ 513 h 522"/>
                <a:gd name="T36" fmla="*/ 2018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8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8" y="40"/>
                  </a:cubicBezTo>
                  <a:cubicBezTo>
                    <a:pt x="1055" y="40"/>
                    <a:pt x="1076" y="62"/>
                    <a:pt x="1076" y="88"/>
                  </a:cubicBezTo>
                  <a:cubicBezTo>
                    <a:pt x="1076" y="115"/>
                    <a:pt x="1055" y="137"/>
                    <a:pt x="1028" y="137"/>
                  </a:cubicBezTo>
                  <a:close/>
                  <a:moveTo>
                    <a:pt x="2018" y="478"/>
                  </a:moveTo>
                  <a:cubicBezTo>
                    <a:pt x="1774" y="235"/>
                    <a:pt x="1456" y="91"/>
                    <a:pt x="1114" y="68"/>
                  </a:cubicBezTo>
                  <a:cubicBezTo>
                    <a:pt x="1105" y="29"/>
                    <a:pt x="1070" y="0"/>
                    <a:pt x="1028" y="0"/>
                  </a:cubicBezTo>
                  <a:cubicBezTo>
                    <a:pt x="987" y="0"/>
                    <a:pt x="953" y="28"/>
                    <a:pt x="943" y="66"/>
                  </a:cubicBezTo>
                  <a:cubicBezTo>
                    <a:pt x="590" y="84"/>
                    <a:pt x="261" y="229"/>
                    <a:pt x="9" y="481"/>
                  </a:cubicBezTo>
                  <a:cubicBezTo>
                    <a:pt x="0" y="490"/>
                    <a:pt x="0" y="505"/>
                    <a:pt x="9" y="515"/>
                  </a:cubicBezTo>
                  <a:cubicBezTo>
                    <a:pt x="14" y="520"/>
                    <a:pt x="20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6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8" y="177"/>
                  </a:cubicBezTo>
                  <a:cubicBezTo>
                    <a:pt x="1067" y="177"/>
                    <a:pt x="1100" y="152"/>
                    <a:pt x="1112" y="116"/>
                  </a:cubicBezTo>
                  <a:cubicBezTo>
                    <a:pt x="1441" y="139"/>
                    <a:pt x="1748" y="278"/>
                    <a:pt x="1984" y="513"/>
                  </a:cubicBezTo>
                  <a:cubicBezTo>
                    <a:pt x="1993" y="522"/>
                    <a:pt x="2009" y="522"/>
                    <a:pt x="2018" y="513"/>
                  </a:cubicBezTo>
                  <a:cubicBezTo>
                    <a:pt x="2028" y="503"/>
                    <a:pt x="2028" y="488"/>
                    <a:pt x="2018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 rot="16200000">
              <a:off x="11139670" y="308908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12471" y="2029103"/>
            <a:ext cx="876069" cy="769616"/>
            <a:chOff x="10812471" y="2029103"/>
            <a:chExt cx="876069" cy="769616"/>
          </a:xfrm>
        </p:grpSpPr>
        <p:sp>
          <p:nvSpPr>
            <p:cNvPr id="502" name="Freeform 481"/>
            <p:cNvSpPr>
              <a:spLocks/>
            </p:cNvSpPr>
            <p:nvPr/>
          </p:nvSpPr>
          <p:spPr bwMode="auto">
            <a:xfrm rot="16200000">
              <a:off x="10974122" y="2084300"/>
              <a:ext cx="769616" cy="659221"/>
            </a:xfrm>
            <a:custGeom>
              <a:avLst/>
              <a:gdLst>
                <a:gd name="T0" fmla="*/ 2103 w 2467"/>
                <a:gd name="T1" fmla="*/ 5 h 2112"/>
                <a:gd name="T2" fmla="*/ 1755 w 2467"/>
                <a:gd name="T3" fmla="*/ 352 h 2112"/>
                <a:gd name="T4" fmla="*/ 1976 w 2467"/>
                <a:gd name="T5" fmla="*/ 879 h 2112"/>
                <a:gd name="T6" fmla="*/ 1235 w 2467"/>
                <a:gd name="T7" fmla="*/ 1619 h 2112"/>
                <a:gd name="T8" fmla="*/ 495 w 2467"/>
                <a:gd name="T9" fmla="*/ 879 h 2112"/>
                <a:gd name="T10" fmla="*/ 715 w 2467"/>
                <a:gd name="T11" fmla="*/ 352 h 2112"/>
                <a:gd name="T12" fmla="*/ 369 w 2467"/>
                <a:gd name="T13" fmla="*/ 0 h 2112"/>
                <a:gd name="T14" fmla="*/ 0 w 2467"/>
                <a:gd name="T15" fmla="*/ 879 h 2112"/>
                <a:gd name="T16" fmla="*/ 1234 w 2467"/>
                <a:gd name="T17" fmla="*/ 2112 h 2112"/>
                <a:gd name="T18" fmla="*/ 2467 w 2467"/>
                <a:gd name="T19" fmla="*/ 879 h 2112"/>
                <a:gd name="T20" fmla="*/ 2103 w 2467"/>
                <a:gd name="T21" fmla="*/ 5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2112">
                  <a:moveTo>
                    <a:pt x="2103" y="5"/>
                  </a:moveTo>
                  <a:lnTo>
                    <a:pt x="1755" y="352"/>
                  </a:lnTo>
                  <a:cubicBezTo>
                    <a:pt x="1891" y="487"/>
                    <a:pt x="1976" y="673"/>
                    <a:pt x="1976" y="879"/>
                  </a:cubicBezTo>
                  <a:cubicBezTo>
                    <a:pt x="1976" y="1288"/>
                    <a:pt x="1644" y="1619"/>
                    <a:pt x="1235" y="1619"/>
                  </a:cubicBezTo>
                  <a:cubicBezTo>
                    <a:pt x="826" y="1619"/>
                    <a:pt x="495" y="1288"/>
                    <a:pt x="495" y="879"/>
                  </a:cubicBezTo>
                  <a:cubicBezTo>
                    <a:pt x="495" y="673"/>
                    <a:pt x="579" y="487"/>
                    <a:pt x="715" y="352"/>
                  </a:cubicBezTo>
                  <a:lnTo>
                    <a:pt x="369" y="0"/>
                  </a:lnTo>
                  <a:cubicBezTo>
                    <a:pt x="142" y="224"/>
                    <a:pt x="0" y="535"/>
                    <a:pt x="0" y="879"/>
                  </a:cubicBezTo>
                  <a:cubicBezTo>
                    <a:pt x="0" y="1560"/>
                    <a:pt x="553" y="2112"/>
                    <a:pt x="1234" y="2112"/>
                  </a:cubicBezTo>
                  <a:cubicBezTo>
                    <a:pt x="1915" y="2112"/>
                    <a:pt x="2467" y="1560"/>
                    <a:pt x="2467" y="879"/>
                  </a:cubicBezTo>
                  <a:cubicBezTo>
                    <a:pt x="2467" y="537"/>
                    <a:pt x="2328" y="228"/>
                    <a:pt x="2103" y="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8" name="Freeform 489"/>
            <p:cNvSpPr>
              <a:spLocks noEditPoints="1"/>
            </p:cNvSpPr>
            <p:nvPr/>
          </p:nvSpPr>
          <p:spPr bwMode="auto">
            <a:xfrm rot="16200000">
              <a:off x="10577880" y="2343336"/>
              <a:ext cx="632410" cy="163228"/>
            </a:xfrm>
            <a:custGeom>
              <a:avLst/>
              <a:gdLst>
                <a:gd name="T0" fmla="*/ 1029 w 2028"/>
                <a:gd name="T1" fmla="*/ 137 h 522"/>
                <a:gd name="T2" fmla="*/ 980 w 2028"/>
                <a:gd name="T3" fmla="*/ 88 h 522"/>
                <a:gd name="T4" fmla="*/ 1029 w 2028"/>
                <a:gd name="T5" fmla="*/ 40 h 522"/>
                <a:gd name="T6" fmla="*/ 1077 w 2028"/>
                <a:gd name="T7" fmla="*/ 88 h 522"/>
                <a:gd name="T8" fmla="*/ 1029 w 2028"/>
                <a:gd name="T9" fmla="*/ 137 h 522"/>
                <a:gd name="T10" fmla="*/ 2019 w 2028"/>
                <a:gd name="T11" fmla="*/ 478 h 522"/>
                <a:gd name="T12" fmla="*/ 1115 w 2028"/>
                <a:gd name="T13" fmla="*/ 68 h 522"/>
                <a:gd name="T14" fmla="*/ 1029 w 2028"/>
                <a:gd name="T15" fmla="*/ 0 h 522"/>
                <a:gd name="T16" fmla="*/ 943 w 2028"/>
                <a:gd name="T17" fmla="*/ 66 h 522"/>
                <a:gd name="T18" fmla="*/ 10 w 2028"/>
                <a:gd name="T19" fmla="*/ 481 h 522"/>
                <a:gd name="T20" fmla="*/ 10 w 2028"/>
                <a:gd name="T21" fmla="*/ 515 h 522"/>
                <a:gd name="T22" fmla="*/ 27 w 2028"/>
                <a:gd name="T23" fmla="*/ 522 h 522"/>
                <a:gd name="T24" fmla="*/ 44 w 2028"/>
                <a:gd name="T25" fmla="*/ 515 h 522"/>
                <a:gd name="T26" fmla="*/ 944 w 2028"/>
                <a:gd name="T27" fmla="*/ 115 h 522"/>
                <a:gd name="T28" fmla="*/ 1029 w 2028"/>
                <a:gd name="T29" fmla="*/ 177 h 522"/>
                <a:gd name="T30" fmla="*/ 1113 w 2028"/>
                <a:gd name="T31" fmla="*/ 116 h 522"/>
                <a:gd name="T32" fmla="*/ 1984 w 2028"/>
                <a:gd name="T33" fmla="*/ 513 h 522"/>
                <a:gd name="T34" fmla="*/ 2019 w 2028"/>
                <a:gd name="T35" fmla="*/ 513 h 522"/>
                <a:gd name="T36" fmla="*/ 2019 w 2028"/>
                <a:gd name="T37" fmla="*/ 47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8" h="522">
                  <a:moveTo>
                    <a:pt x="1029" y="137"/>
                  </a:moveTo>
                  <a:cubicBezTo>
                    <a:pt x="1002" y="137"/>
                    <a:pt x="980" y="115"/>
                    <a:pt x="980" y="88"/>
                  </a:cubicBezTo>
                  <a:cubicBezTo>
                    <a:pt x="980" y="62"/>
                    <a:pt x="1002" y="40"/>
                    <a:pt x="1029" y="40"/>
                  </a:cubicBezTo>
                  <a:cubicBezTo>
                    <a:pt x="1055" y="40"/>
                    <a:pt x="1077" y="62"/>
                    <a:pt x="1077" y="88"/>
                  </a:cubicBezTo>
                  <a:cubicBezTo>
                    <a:pt x="1077" y="115"/>
                    <a:pt x="1055" y="137"/>
                    <a:pt x="1029" y="137"/>
                  </a:cubicBezTo>
                  <a:close/>
                  <a:moveTo>
                    <a:pt x="2019" y="478"/>
                  </a:moveTo>
                  <a:cubicBezTo>
                    <a:pt x="1774" y="235"/>
                    <a:pt x="1456" y="91"/>
                    <a:pt x="1115" y="68"/>
                  </a:cubicBezTo>
                  <a:cubicBezTo>
                    <a:pt x="1105" y="29"/>
                    <a:pt x="1070" y="0"/>
                    <a:pt x="1029" y="0"/>
                  </a:cubicBezTo>
                  <a:cubicBezTo>
                    <a:pt x="988" y="0"/>
                    <a:pt x="953" y="28"/>
                    <a:pt x="943" y="66"/>
                  </a:cubicBezTo>
                  <a:cubicBezTo>
                    <a:pt x="590" y="84"/>
                    <a:pt x="261" y="229"/>
                    <a:pt x="10" y="481"/>
                  </a:cubicBezTo>
                  <a:cubicBezTo>
                    <a:pt x="0" y="490"/>
                    <a:pt x="0" y="505"/>
                    <a:pt x="10" y="515"/>
                  </a:cubicBezTo>
                  <a:cubicBezTo>
                    <a:pt x="15" y="520"/>
                    <a:pt x="21" y="522"/>
                    <a:pt x="27" y="522"/>
                  </a:cubicBezTo>
                  <a:cubicBezTo>
                    <a:pt x="33" y="522"/>
                    <a:pt x="39" y="520"/>
                    <a:pt x="44" y="515"/>
                  </a:cubicBezTo>
                  <a:cubicBezTo>
                    <a:pt x="287" y="272"/>
                    <a:pt x="604" y="132"/>
                    <a:pt x="944" y="115"/>
                  </a:cubicBezTo>
                  <a:cubicBezTo>
                    <a:pt x="955" y="151"/>
                    <a:pt x="989" y="177"/>
                    <a:pt x="1029" y="177"/>
                  </a:cubicBezTo>
                  <a:cubicBezTo>
                    <a:pt x="1068" y="177"/>
                    <a:pt x="1101" y="152"/>
                    <a:pt x="1113" y="116"/>
                  </a:cubicBezTo>
                  <a:cubicBezTo>
                    <a:pt x="1442" y="139"/>
                    <a:pt x="1748" y="278"/>
                    <a:pt x="1984" y="513"/>
                  </a:cubicBezTo>
                  <a:cubicBezTo>
                    <a:pt x="1994" y="522"/>
                    <a:pt x="2009" y="522"/>
                    <a:pt x="2019" y="513"/>
                  </a:cubicBezTo>
                  <a:cubicBezTo>
                    <a:pt x="2028" y="503"/>
                    <a:pt x="2028" y="488"/>
                    <a:pt x="2019" y="4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 rot="16200000">
              <a:off x="11139670" y="2235092"/>
              <a:ext cx="357638" cy="3576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397264" y="727222"/>
            <a:ext cx="4497607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xmlns="" id="{DF916147-1D37-479D-B7B0-6DF90CBED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777" y="3731023"/>
            <a:ext cx="389712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نحوه اخذ تاییدیه </a:t>
            </a:r>
            <a:r>
              <a:rPr lang="fa-IR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استانداردهای بین‌المللی</a:t>
            </a:r>
            <a:endParaRPr lang="fa-IR" sz="2000" b="1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xmlns="" id="{D03C511C-86AA-4041-9B31-D8EF860C8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563" y="2968041"/>
            <a:ext cx="8133907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لزوم دسترسی به سطح حفاظتی بالا به علت حیاتی بودن عملکرد دستگاه حفاظت توربین</a:t>
            </a: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xmlns="" id="{C8C57264-D285-4AC1-8D07-4813746C9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782" y="2156147"/>
            <a:ext cx="6189513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توانایی رقابت با محصولات معتبر خارجی از دو جنبه اقتصادی و فنی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43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47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0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1_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1262</Words>
  <Application>Microsoft Office PowerPoint</Application>
  <PresentationFormat>Widescreen</PresentationFormat>
  <Paragraphs>170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Arial Unicode MS</vt:lpstr>
      <vt:lpstr>맑은 고딕</vt:lpstr>
      <vt:lpstr>A Iranian Sans</vt:lpstr>
      <vt:lpstr>Adobe Devanagari</vt:lpstr>
      <vt:lpstr>Arial</vt:lpstr>
      <vt:lpstr>B Mitra</vt:lpstr>
      <vt:lpstr>B Nazanin</vt:lpstr>
      <vt:lpstr>B Titr</vt:lpstr>
      <vt:lpstr>Calibri</vt:lpstr>
      <vt:lpstr>Calibri Light</vt:lpstr>
      <vt:lpstr>Lato</vt:lpstr>
      <vt:lpstr>Myriad عربي</vt:lpstr>
      <vt:lpstr>Raleway</vt:lpstr>
      <vt:lpstr>Source Sans Pro</vt:lpstr>
      <vt:lpstr>Times New Roman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Niroo Research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Hamed dashti</dc:creator>
  <cp:lastModifiedBy>Hoda Maraghei</cp:lastModifiedBy>
  <cp:revision>113</cp:revision>
  <dcterms:created xsi:type="dcterms:W3CDTF">2020-02-20T08:50:25Z</dcterms:created>
  <dcterms:modified xsi:type="dcterms:W3CDTF">2020-07-14T05:46:30Z</dcterms:modified>
</cp:coreProperties>
</file>